
<file path=[Content_Types].xml><?xml version="1.0" encoding="utf-8"?>
<Types xmlns="http://schemas.openxmlformats.org/package/2006/content-types">
  <Default Extension="jpg" ContentType="image/jpe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viewProps.xml" ContentType="application/vnd.openxmlformats-officedocument.presentationml.viewProps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1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app.xml" ContentType="application/vnd.openxmlformats-officedocument.extended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2" Type="http://schemas.openxmlformats.org/officeDocument/2006/relationships/extended-properties" Target="docProps/app.xml" /><Relationship Id="rId0" Type="http://schemas.openxmlformats.org/officeDocument/2006/relationships/officeDocument" Target="ppt/presentation.xml" /><Relationship Id="rId1" Type="http://schemas.openxmlformats.org/package/2006/relationships/metadata/core-properties" Target="docProps/core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firstSlideNum="1">
  <p:sldMasterIdLst>
    <p:sldMasterId id="2147483648" r:id="rId0"/>
  </p:sldMasterIdLst>
  <p:notesMasterIdLst>
    <p:notesMasterId r:id="rId15"/>
  </p:notesMasterIdLst>
  <p:sldIdLst>
    <p:sldId id="256" r:id="rId1"/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p="http://schemas.openxmlformats.org/presentationml/2006/main">
  <p:clrMru>
    <a:srgbClr val="00FF00"/>
    <a:srgbClr val="000000"/>
  </p:clrMru>
  <p:extLst>
    <p:ext uri="{E76CE94A-603C-4142-B9EB-6D1370010A27}"/>
    <p:ext uri="{D31A062A-798A-4329-ABDD-BBA856620510}"/>
    <p:ext uri="{FD5EFAAD-0ECE-453E-9831-46B23BE46B34}"/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>
  <p:normalViewPr>
    <p:restoredLeft sz="15620"/>
    <p:restoredTop sz="77867" autoAdjust="false"/>
  </p:normalViewPr>
  <p:slideViewPr>
    <p:cSldViewPr snapToGrid="false">
      <p:cViewPr varScale="true">
        <p:scale>
          <a:sx n="84" d="100"/>
          <a:sy n="84" d="100"/>
        </p:scale>
        <p:origin x="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9" Type="http://schemas.openxmlformats.org/officeDocument/2006/relationships/slide" Target="slides/slide9.xml" /><Relationship Id="rId8" Type="http://schemas.openxmlformats.org/officeDocument/2006/relationships/slide" Target="slides/slide8.xml" /><Relationship Id="rId11" Type="http://schemas.openxmlformats.org/officeDocument/2006/relationships/slide" Target="slides/slide11.xml" /><Relationship Id="rId10" Type="http://schemas.openxmlformats.org/officeDocument/2006/relationships/slide" Target="slides/slide10.xml" /><Relationship Id="rId18" Type="http://schemas.openxmlformats.org/officeDocument/2006/relationships/viewProps" Target="viewProps.xml" /><Relationship Id="rId0" Type="http://schemas.openxmlformats.org/officeDocument/2006/relationships/slideMaster" Target="slideMasters/slideMaster1.xml" /><Relationship Id="rId7" Type="http://schemas.openxmlformats.org/officeDocument/2006/relationships/slide" Target="slides/slide7.xml" /><Relationship Id="rId1" Type="http://schemas.openxmlformats.org/officeDocument/2006/relationships/slide" Target="slides/slide1.xml" /><Relationship Id="rId12" Type="http://schemas.openxmlformats.org/officeDocument/2006/relationships/slide" Target="slides/slide12.xml" /><Relationship Id="rId16" Type="http://schemas.openxmlformats.org/officeDocument/2006/relationships/presProps" Target="presProps.xml" /><Relationship Id="rId14" Type="http://schemas.openxmlformats.org/officeDocument/2006/relationships/slide" Target="slides/slide14.xml" /><Relationship Id="rId2" Type="http://schemas.openxmlformats.org/officeDocument/2006/relationships/slide" Target="slides/slide2.xml" /><Relationship Id="rId3" Type="http://schemas.openxmlformats.org/officeDocument/2006/relationships/slide" Target="slides/slide3.xml" /><Relationship Id="rId13" Type="http://schemas.openxmlformats.org/officeDocument/2006/relationships/slide" Target="slides/slide13.xml" /><Relationship Id="rId15" Type="http://schemas.openxmlformats.org/officeDocument/2006/relationships/notesMaster" Target="notesMasters/notesMaster1.xml" /><Relationship Id="rId17" Type="http://schemas.openxmlformats.org/officeDocument/2006/relationships/tableStyles" Target="tableStyles.xml" /><Relationship Id="rId6" Type="http://schemas.openxmlformats.org/officeDocument/2006/relationships/slide" Target="slides/slide6.xml" /><Relationship Id="rId4" Type="http://schemas.openxmlformats.org/officeDocument/2006/relationships/slide" Target="slides/slide4.xml" /><Relationship Id="rId5" Type="http://schemas.openxmlformats.org/officeDocument/2006/relationships/slide" Target="slides/slide5.xml" /></Relationships>
</file>

<file path=ppt/notesMasters/_rels/notesMaster1.xml.rels><?xml version="1.0" encoding="UTF-8" standalone="yes"?><Relationships xmlns="http://schemas.openxmlformats.org/package/2006/relationships"><Relationship Id="rId0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false"/>
          <a:lstStyle>
            <a:lvl1pPr algn="l">
              <a:defRPr sz="1200"/>
            </a:lvl1pPr>
          </a:lstStyle>
          <a:p>
            <a:pPr/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false"/>
          <a:lstStyle>
            <a:lvl1pPr algn="r">
              <a:defRPr sz="1200"/>
            </a:lvl1pPr>
          </a:lstStyle>
          <a:p>
            <a:pPr/>
            <a:fld id="{4BB27D4B-47A6-44E7-B839-1B319B3F8AA7}" type="datetimeFigureOut">
              <a:rPr/>
              <a:t>2024/10/13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false" anchor="ctr"/>
          <a:lstStyle/>
          <a:p>
            <a:pPr/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false"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false" anchor="b"/>
          <a:lstStyle>
            <a:lvl1pPr algn="l">
              <a:defRPr sz="1200"/>
            </a:lvl1pPr>
          </a:lstStyle>
          <a:p>
            <a:pPr/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false" anchor="b"/>
          <a:lstStyle>
            <a:lvl1pPr algn="r">
              <a:defRPr sz="1200"/>
            </a:lvl1pPr>
          </a:lstStyle>
          <a:p>
            <a:pPr/>
            <a:fld id="{123C44C7-8B31-4622-86AE-7E4D1D5D33A6}" type="slidenum">
              <a:r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0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3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4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5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6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7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8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9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/>
            <a:r>
              <a:rPr lang="zh-CN" altLang="en-US"/>
              <a:t>单击此处编辑母版副标题样式</a:t>
            </a:r>
            <a:endParaRPr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E8F4F2C-0DB0-4084-BD14-763D2919FEDB}" type="datetimeFigureOut">
              <a:rPr/>
              <a:t>2024/10/13</a:t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88D16044-38DD-48D4-AF0A-CFE384F89F6B}" type="slidenum">
              <a:r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p="http://schemas.openxmlformats.org/presentationml/2006/main" type="vertTx">
  <p:cSld name="标题和竖排文字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6" name="竖排文字占位符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67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E8F4F2C-0DB0-4084-BD14-763D2919FEDB}" type="datetimeFigureOut">
              <a:rPr/>
              <a:t>2024/10/13</a:t>
            </a:fld>
            <a:endParaRPr lang="zh-CN" altLang="en-US"/>
          </a:p>
        </p:txBody>
      </p:sp>
      <p:sp>
        <p:nvSpPr>
          <p:cNvPr id="68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69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88D16044-38DD-48D4-AF0A-CFE384F89F6B}" type="slidenum">
              <a:r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 type="vertTitleAndTx">
  <p:cSld name="竖排标题与文本"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竖排标题 1"/>
          <p:cNvSpPr>
            <a:spLocks noGrp="true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5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6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E8F4F2C-0DB0-4084-BD14-763D2919FEDB}" type="datetimeFigureOut">
              <a:rPr/>
              <a:t>2024/10/13</a:t>
            </a:fld>
            <a:endParaRPr lang="zh-CN" altLang="en-US"/>
          </a:p>
        </p:txBody>
      </p:sp>
      <p:sp>
        <p:nvSpPr>
          <p:cNvPr id="17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18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88D16044-38DD-48D4-AF0A-CFE384F89F6B}" type="slidenum">
              <a:r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type="obj">
  <p:cSld name="标题和内容"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E8F4F2C-0DB0-4084-BD14-763D2919FEDB}" type="datetimeFigureOut">
              <a:rPr/>
              <a:t>2024/10/13</a:t>
            </a:fld>
            <a:endParaRPr lang="zh-CN" altLang="en-US"/>
          </a:p>
        </p:txBody>
      </p:sp>
      <p:sp>
        <p:nvSpPr>
          <p:cNvPr id="11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12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88D16044-38DD-48D4-AF0A-CFE384F89F6B}" type="slidenum">
              <a:r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type="secHead">
  <p:cSld name="节标题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1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</p:txBody>
      </p:sp>
      <p:sp>
        <p:nvSpPr>
          <p:cNvPr id="22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E8F4F2C-0DB0-4084-BD14-763D2919FEDB}" type="datetimeFigureOut">
              <a:rPr/>
              <a:t>2024/10/13</a:t>
            </a:fld>
            <a:endParaRPr lang="zh-CN" altLang="en-US"/>
          </a:p>
        </p:txBody>
      </p:sp>
      <p:sp>
        <p:nvSpPr>
          <p:cNvPr id="23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24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88D16044-38DD-48D4-AF0A-CFE384F89F6B}" type="slidenum">
              <a:r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 type="twoObj">
  <p:cSld name="两栏内容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7" name="内容占位符 2"/>
          <p:cNvSpPr>
            <a:spLocks noGrp="true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8" name="内容占位符 3"/>
          <p:cNvSpPr>
            <a:spLocks noGrp="true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9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E8F4F2C-0DB0-4084-BD14-763D2919FEDB}" type="datetimeFigureOut">
              <a:rPr/>
              <a:t>2024/10/13</a:t>
            </a:fld>
            <a:endParaRPr lang="zh-CN" altLang="en-US"/>
          </a:p>
        </p:txBody>
      </p:sp>
      <p:sp>
        <p:nvSpPr>
          <p:cNvPr id="30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31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88D16044-38DD-48D4-AF0A-CFE384F89F6B}" type="slidenum">
              <a:r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 type="twoTxTwoObj">
  <p:cSld name="比较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4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true"/>
            </a:lvl1pPr>
            <a:lvl2pPr marL="457200" indent="0">
              <a:buNone/>
              <a:defRPr sz="2000" b="true"/>
            </a:lvl2pPr>
            <a:lvl3pPr marL="914400" indent="0">
              <a:buNone/>
              <a:defRPr sz="1800" b="true"/>
            </a:lvl3pPr>
            <a:lvl4pPr marL="1371600" indent="0">
              <a:buNone/>
              <a:defRPr sz="1600" b="true"/>
            </a:lvl4pPr>
            <a:lvl5pPr marL="1828800" indent="0">
              <a:buNone/>
              <a:defRPr sz="1600" b="true"/>
            </a:lvl5pPr>
            <a:lvl6pPr marL="2286000" indent="0">
              <a:buNone/>
              <a:defRPr sz="1600" b="true"/>
            </a:lvl6pPr>
            <a:lvl7pPr marL="2743200" indent="0">
              <a:buNone/>
              <a:defRPr sz="1600" b="true"/>
            </a:lvl7pPr>
            <a:lvl8pPr marL="3200400" indent="0">
              <a:buNone/>
              <a:defRPr sz="1600" b="true"/>
            </a:lvl8pPr>
            <a:lvl9pPr marL="3657600" indent="0">
              <a:buNone/>
              <a:defRPr sz="1600" b="true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</p:txBody>
      </p:sp>
      <p:sp>
        <p:nvSpPr>
          <p:cNvPr id="35" name="内容占位符 3"/>
          <p:cNvSpPr>
            <a:spLocks noGrp="true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36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true"/>
            </a:lvl1pPr>
            <a:lvl2pPr marL="457200" indent="0">
              <a:buNone/>
              <a:defRPr sz="2000" b="true"/>
            </a:lvl2pPr>
            <a:lvl3pPr marL="914400" indent="0">
              <a:buNone/>
              <a:defRPr sz="1800" b="true"/>
            </a:lvl3pPr>
            <a:lvl4pPr marL="1371600" indent="0">
              <a:buNone/>
              <a:defRPr sz="1600" b="true"/>
            </a:lvl4pPr>
            <a:lvl5pPr marL="1828800" indent="0">
              <a:buNone/>
              <a:defRPr sz="1600" b="true"/>
            </a:lvl5pPr>
            <a:lvl6pPr marL="2286000" indent="0">
              <a:buNone/>
              <a:defRPr sz="1600" b="true"/>
            </a:lvl6pPr>
            <a:lvl7pPr marL="2743200" indent="0">
              <a:buNone/>
              <a:defRPr sz="1600" b="true"/>
            </a:lvl7pPr>
            <a:lvl8pPr marL="3200400" indent="0">
              <a:buNone/>
              <a:defRPr sz="1600" b="true"/>
            </a:lvl8pPr>
            <a:lvl9pPr marL="3657600" indent="0">
              <a:buNone/>
              <a:defRPr sz="1600" b="true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</p:txBody>
      </p:sp>
      <p:sp>
        <p:nvSpPr>
          <p:cNvPr id="37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38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E8F4F2C-0DB0-4084-BD14-763D2919FEDB}" type="datetimeFigureOut">
              <a:rPr/>
              <a:t>2024/10/13</a:t>
            </a:fld>
            <a:endParaRPr lang="zh-CN" altLang="en-US"/>
          </a:p>
        </p:txBody>
      </p:sp>
      <p:sp>
        <p:nvSpPr>
          <p:cNvPr id="39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40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88D16044-38DD-48D4-AF0A-CFE384F89F6B}" type="slidenum">
              <a:r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 type="titleOnly">
  <p:cSld name="仅标题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E8F4F2C-0DB0-4084-BD14-763D2919FEDB}" type="datetimeFigureOut">
              <a:rPr/>
              <a:t>2024/10/13</a:t>
            </a:fld>
            <a:endParaRPr lang="zh-CN" altLang="en-US"/>
          </a:p>
        </p:txBody>
      </p:sp>
      <p:sp>
        <p:nvSpPr>
          <p:cNvPr id="4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4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88D16044-38DD-48D4-AF0A-CFE384F89F6B}" type="slidenum">
              <a:r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 type="blank">
  <p:cSld name="空白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E8F4F2C-0DB0-4084-BD14-763D2919FEDB}" type="datetimeFigureOut">
              <a:rPr/>
              <a:t>2024/10/13</a:t>
            </a:fld>
            <a:endParaRPr lang="zh-CN" altLang="en-US"/>
          </a:p>
        </p:txBody>
      </p:sp>
      <p:sp>
        <p:nvSpPr>
          <p:cNvPr id="48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49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88D16044-38DD-48D4-AF0A-CFE384F89F6B}" type="slidenum">
              <a:r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 type="objTx">
  <p:cSld name="内容与标题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2" name="内容占位符 2"/>
          <p:cNvSpPr>
            <a:spLocks noGrp="true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3" name="文本占位符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</p:txBody>
      </p:sp>
      <p:sp>
        <p:nvSpPr>
          <p:cNvPr id="54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E8F4F2C-0DB0-4084-BD14-763D2919FEDB}" type="datetimeFigureOut">
              <a:rPr/>
              <a:t>2024/10/13</a:t>
            </a:fld>
            <a:endParaRPr lang="zh-CN" altLang="en-US"/>
          </a:p>
        </p:txBody>
      </p:sp>
      <p:sp>
        <p:nvSpPr>
          <p:cNvPr id="55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56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88D16044-38DD-48D4-AF0A-CFE384F89F6B}" type="slidenum">
              <a:r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type="picTx">
  <p:cSld name="图片与标题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9" name="图片占位符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endParaRPr lang="zh-CN" altLang="en-US"/>
          </a:p>
        </p:txBody>
      </p:sp>
      <p:sp>
        <p:nvSpPr>
          <p:cNvPr id="60" name="文本占位符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</p:txBody>
      </p:sp>
      <p:sp>
        <p:nvSpPr>
          <p:cNvPr id="61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E8F4F2C-0DB0-4084-BD14-763D2919FEDB}" type="datetimeFigureOut">
              <a:rPr/>
              <a:t>2024/10/13</a:t>
            </a:fld>
            <a:endParaRPr lang="zh-CN" altLang="en-US"/>
          </a:p>
        </p:txBody>
      </p:sp>
      <p:sp>
        <p:nvSpPr>
          <p:cNvPr id="62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63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88D16044-38DD-48D4-AF0A-CFE384F89F6B}" type="slidenum">
              <a:r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7" Type="http://schemas.openxmlformats.org/officeDocument/2006/relationships/slideLayout" Target="../slideLayouts/slideLayout8.xml" /><Relationship Id="rId4" Type="http://schemas.openxmlformats.org/officeDocument/2006/relationships/slideLayout" Target="../slideLayouts/slideLayout5.xml" /><Relationship Id="rId8" Type="http://schemas.openxmlformats.org/officeDocument/2006/relationships/slideLayout" Target="../slideLayouts/slideLayout9.xml" /><Relationship Id="rId1" Type="http://schemas.openxmlformats.org/officeDocument/2006/relationships/slideLayout" Target="../slideLayouts/slideLayout2.xml" /><Relationship Id="rId5" Type="http://schemas.openxmlformats.org/officeDocument/2006/relationships/slideLayout" Target="../slideLayouts/slideLayout6.xml" /><Relationship Id="rId0" Type="http://schemas.openxmlformats.org/officeDocument/2006/relationships/slideLayout" Target="../slideLayouts/slideLayout1.xml" /><Relationship Id="rId11" Type="http://schemas.openxmlformats.org/officeDocument/2006/relationships/theme" Target="../theme/theme1.xml" /><Relationship Id="rId2" Type="http://schemas.openxmlformats.org/officeDocument/2006/relationships/slideLayout" Target="../slideLayouts/slideLayout3.xml" /><Relationship Id="rId9" Type="http://schemas.openxmlformats.org/officeDocument/2006/relationships/slideLayout" Target="../slideLayouts/slideLayout10.xml" /><Relationship Id="rId6" Type="http://schemas.openxmlformats.org/officeDocument/2006/relationships/slideLayout" Target="../slideLayouts/slideLayout7.xml" /><Relationship Id="rId10" Type="http://schemas.openxmlformats.org/officeDocument/2006/relationships/slideLayout" Target="../slideLayouts/slideLayout11.xml" /><Relationship Id="rId3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false" anchor="ctr">
            <a:normAutofit/>
          </a:bodyPr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false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7E8F4F2C-0DB0-4084-BD14-763D2919FEDB}" type="datetimeFigureOut">
              <a:rPr/>
              <a:t>2024/10/13</a:t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88D16044-38DD-48D4-AF0A-CFE384F89F6B}" type="slidenum">
              <a:r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0"/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false" eaLnBrk="true" latinLnBrk="false" hangingPunct="true">
        <a:lnSpc>
          <a:spcPct val="90000"/>
        </a:lnSpc>
        <a:spcBef>
          <a:spcPct val="1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false" eaLnBrk="true" latinLnBrk="false" hangingPunct="true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10.xml.rels><?xml version="1.0" encoding="UTF-8" standalone="yes"?><Relationships xmlns="http://schemas.openxmlformats.org/package/2006/relationships"><Relationship Id="rId3" Type="http://schemas.openxmlformats.org/officeDocument/2006/relationships/image" Target="media/image3.png" /><Relationship Id="rId2" Type="http://schemas.openxmlformats.org/officeDocument/2006/relationships/image" Target="media/image2.png" /><Relationship Id="rId0" Type="http://schemas.openxmlformats.org/officeDocument/2006/relationships/slideLayout" Target="../slideLayouts/slideLayout7.xml" /><Relationship Id="rId1" Type="http://schemas.openxmlformats.org/officeDocument/2006/relationships/image" Target="media/image1.png" /></Relationships>
</file>

<file path=ppt/slides/_rels/slide11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7.xml" /></Relationships>
</file>

<file path=ppt/slides/_rels/slide12.xml.rels><?xml version="1.0" encoding="UTF-8" standalone="yes"?><Relationships xmlns="http://schemas.openxmlformats.org/package/2006/relationships"><Relationship Id="rId5" Type="http://schemas.openxmlformats.org/officeDocument/2006/relationships/image" Target="media/image8.png" /><Relationship Id="rId3" Type="http://schemas.openxmlformats.org/officeDocument/2006/relationships/image" Target="media/image6.png" /><Relationship Id="rId2" Type="http://schemas.openxmlformats.org/officeDocument/2006/relationships/image" Target="media/image5.png" /><Relationship Id="rId4" Type="http://schemas.openxmlformats.org/officeDocument/2006/relationships/image" Target="media/image7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4.png" /></Relationships>
</file>

<file path=ppt/slides/_rels/slide13.xml.rels><?xml version="1.0" encoding="UTF-8" standalone="yes"?><Relationships xmlns="http://schemas.openxmlformats.org/package/2006/relationships"><Relationship Id="rId4" Type="http://schemas.openxmlformats.org/officeDocument/2006/relationships/image" Target="media/image1.png" /><Relationship Id="rId3" Type="http://schemas.openxmlformats.org/officeDocument/2006/relationships/image" Target="media/image11.png" /><Relationship Id="rId2" Type="http://schemas.openxmlformats.org/officeDocument/2006/relationships/image" Target="media/image10.png" /><Relationship Id="rId0" Type="http://schemas.openxmlformats.org/officeDocument/2006/relationships/slideLayout" Target="../slideLayouts/slideLayout7.xml" /><Relationship Id="rId1" Type="http://schemas.openxmlformats.org/officeDocument/2006/relationships/image" Target="media/image9.png" /></Relationships>
</file>

<file path=ppt/slides/_rels/slide14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image" Target="media/image12.png" /><Relationship Id="rId0" Type="http://schemas.openxmlformats.org/officeDocument/2006/relationships/slideLayout" Target="../slideLayouts/slideLayout2.xml" /></Relationships>
</file>

<file path=ppt/slides/_rels/slide3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4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5.xml.rels><?xml version="1.0" encoding="UTF-8" standalone="yes"?><Relationships xmlns="http://schemas.openxmlformats.org/package/2006/relationships"><Relationship Id="rId7" Type="http://schemas.openxmlformats.org/officeDocument/2006/relationships/image" Target="media/image19.png" /><Relationship Id="rId1" Type="http://schemas.openxmlformats.org/officeDocument/2006/relationships/image" Target="media/image13.png" /><Relationship Id="rId2" Type="http://schemas.openxmlformats.org/officeDocument/2006/relationships/image" Target="media/image14.png" /><Relationship Id="rId0" Type="http://schemas.openxmlformats.org/officeDocument/2006/relationships/slideLayout" Target="../slideLayouts/slideLayout2.xml" /><Relationship Id="rId3" Type="http://schemas.openxmlformats.org/officeDocument/2006/relationships/image" Target="media/image15.png" /><Relationship Id="rId6" Type="http://schemas.openxmlformats.org/officeDocument/2006/relationships/image" Target="media/image18.png" /><Relationship Id="rId4" Type="http://schemas.openxmlformats.org/officeDocument/2006/relationships/image" Target="media/image16.png" /><Relationship Id="rId5" Type="http://schemas.openxmlformats.org/officeDocument/2006/relationships/image" Target="media/image17.png" /></Relationships>
</file>

<file path=ppt/slides/_rels/slide6.xml.rels><?xml version="1.0" encoding="UTF-8" standalone="yes"?><Relationships xmlns="http://schemas.openxmlformats.org/package/2006/relationships"><Relationship Id="rId9" Type="http://schemas.openxmlformats.org/officeDocument/2006/relationships/image" Target="media/image28.png" /><Relationship Id="rId8" Type="http://schemas.openxmlformats.org/officeDocument/2006/relationships/image" Target="media/image27.png" /><Relationship Id="rId7" Type="http://schemas.openxmlformats.org/officeDocument/2006/relationships/image" Target="media/image26.png" /><Relationship Id="rId6" Type="http://schemas.openxmlformats.org/officeDocument/2006/relationships/image" Target="media/image25.png" /><Relationship Id="rId0" Type="http://schemas.openxmlformats.org/officeDocument/2006/relationships/slideLayout" Target="../slideLayouts/slideLayout2.xml" /><Relationship Id="rId10" Type="http://schemas.openxmlformats.org/officeDocument/2006/relationships/image" Target="media/image29.png" /><Relationship Id="rId4" Type="http://schemas.openxmlformats.org/officeDocument/2006/relationships/image" Target="media/image23.png" /><Relationship Id="rId2" Type="http://schemas.openxmlformats.org/officeDocument/2006/relationships/image" Target="media/image21.jpg" /><Relationship Id="rId5" Type="http://schemas.openxmlformats.org/officeDocument/2006/relationships/image" Target="media/image24.png" /><Relationship Id="rId1" Type="http://schemas.openxmlformats.org/officeDocument/2006/relationships/image" Target="media/image20.png" /><Relationship Id="rId3" Type="http://schemas.openxmlformats.org/officeDocument/2006/relationships/image" Target="media/image22.png" /></Relationships>
</file>

<file path=ppt/slides/_rels/slide7.xml.rels><?xml version="1.0" encoding="UTF-8" standalone="yes"?><Relationships xmlns="http://schemas.openxmlformats.org/package/2006/relationships"><Relationship Id="rId6" Type="http://schemas.openxmlformats.org/officeDocument/2006/relationships/image" Target="media/image35.png" /><Relationship Id="rId0" Type="http://schemas.openxmlformats.org/officeDocument/2006/relationships/slideLayout" Target="../slideLayouts/slideLayout2.xml" /><Relationship Id="rId2" Type="http://schemas.openxmlformats.org/officeDocument/2006/relationships/image" Target="media/image31.png" /><Relationship Id="rId3" Type="http://schemas.openxmlformats.org/officeDocument/2006/relationships/image" Target="media/image32.png" /><Relationship Id="rId1" Type="http://schemas.openxmlformats.org/officeDocument/2006/relationships/image" Target="media/image30.png" /><Relationship Id="rId4" Type="http://schemas.openxmlformats.org/officeDocument/2006/relationships/image" Target="media/image33.jpg" /><Relationship Id="rId5" Type="http://schemas.openxmlformats.org/officeDocument/2006/relationships/image" Target="media/image34.jpg" /></Relationships>
</file>

<file path=ppt/slides/_rels/slide8.xml.rels><?xml version="1.0" encoding="UTF-8" standalone="yes"?><Relationships xmlns="http://schemas.openxmlformats.org/package/2006/relationships"><Relationship Id="rId5" Type="http://schemas.openxmlformats.org/officeDocument/2006/relationships/image" Target="media/image33.jpg" /><Relationship Id="rId3" Type="http://schemas.openxmlformats.org/officeDocument/2006/relationships/image" Target="media/image37.png" /><Relationship Id="rId0" Type="http://schemas.openxmlformats.org/officeDocument/2006/relationships/slideLayout" Target="../slideLayouts/slideLayout2.xml" /><Relationship Id="rId4" Type="http://schemas.openxmlformats.org/officeDocument/2006/relationships/image" Target="media/image38.gif" /><Relationship Id="rId2" Type="http://schemas.openxmlformats.org/officeDocument/2006/relationships/image" Target="media/image36.png" /><Relationship Id="rId1" Type="http://schemas.openxmlformats.org/officeDocument/2006/relationships/image" Target="media/image26.png" /></Relationships>
</file>

<file path=ppt/slides/_rels/slide9.xml.rels><?xml version="1.0" encoding="UTF-8" standalone="yes"?><Relationships xmlns="http://schemas.openxmlformats.org/package/2006/relationships"><Relationship Id="rId4" Type="http://schemas.openxmlformats.org/officeDocument/2006/relationships/image" Target="media/image42.png" /><Relationship Id="rId3" Type="http://schemas.openxmlformats.org/officeDocument/2006/relationships/image" Target="media/image41.png" /><Relationship Id="rId2" Type="http://schemas.openxmlformats.org/officeDocument/2006/relationships/image" Target="media/image40.png" /><Relationship Id="rId0" Type="http://schemas.openxmlformats.org/officeDocument/2006/relationships/slideLayout" Target="../slideLayouts/slideLayout7.xml" /><Relationship Id="rId1" Type="http://schemas.openxmlformats.org/officeDocument/2006/relationships/image" Target="media/image39.png" /></Relationships>
</file>

<file path=ppt/slides/slide1.xml><?xml version="1.0" encoding="utf-8"?>
<p:sld xmlns:a="http://schemas.openxmlformats.org/drawingml/2006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"/>
          <p:cNvGrpSpPr/>
          <p:nvPr/>
        </p:nvGrpSpPr>
        <p:grpSpPr>
          <a:xfrm rot="0" flipH="false" flipV="false">
            <a:off x="2462380" y="447622"/>
            <a:ext cx="8816641" cy="5080749"/>
            <a:chOff x="293383" y="102682"/>
            <a:chExt cx="11323624" cy="6576331"/>
          </a:xfrm>
        </p:grpSpPr>
        <p:sp>
          <p:nvSpPr>
            <p:cNvPr id="3" name="椭圆 40"/>
            <p:cNvSpPr/>
            <p:nvPr/>
          </p:nvSpPr>
          <p:spPr>
            <a:xfrm>
              <a:off x="5261090" y="152629"/>
              <a:ext cx="2754680" cy="275467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endParaRPr lang="en-US" sz="1000"/>
            </a:p>
            <a:p>
              <a:pPr algn="ctr"/>
              <a:r>
                <a:rPr lang="zh-CN" sz="1000"/>
                <a:t>贡献者社区</a:t>
              </a:r>
              <a:r>
                <a:rPr lang="en-US" sz="1000"/>
                <a:t>+</a:t>
              </a:r>
              <a:r>
                <a:rPr lang="zh-CN" sz="1000"/>
                <a:t>数字身份系统</a:t>
              </a:r>
              <a:r>
                <a:rPr lang="en-US" sz="1000"/>
                <a:t>+OA</a:t>
              </a:r>
              <a:endParaRPr lang="zh-CN"/>
            </a:p>
          </p:txBody>
        </p:sp>
        <p:sp>
          <p:nvSpPr>
            <p:cNvPr id="4" name="椭圆 41"/>
            <p:cNvSpPr/>
            <p:nvPr/>
          </p:nvSpPr>
          <p:spPr>
            <a:xfrm>
              <a:off x="5701944" y="2366987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成绩</a:t>
              </a:r>
              <a:endParaRPr/>
            </a:p>
          </p:txBody>
        </p:sp>
        <p:sp>
          <p:nvSpPr>
            <p:cNvPr id="5" name="椭圆 42"/>
            <p:cNvSpPr/>
            <p:nvPr/>
          </p:nvSpPr>
          <p:spPr>
            <a:xfrm>
              <a:off x="4773102" y="1557913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作业</a:t>
              </a:r>
              <a:endParaRPr/>
            </a:p>
          </p:txBody>
        </p:sp>
        <p:sp>
          <p:nvSpPr>
            <p:cNvPr id="6" name="椭圆 43"/>
            <p:cNvSpPr/>
            <p:nvPr/>
          </p:nvSpPr>
          <p:spPr>
            <a:xfrm>
              <a:off x="7187301" y="102682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档案</a:t>
              </a:r>
              <a:endParaRPr/>
            </a:p>
          </p:txBody>
        </p:sp>
        <p:sp>
          <p:nvSpPr>
            <p:cNvPr id="7" name="椭圆 44"/>
            <p:cNvSpPr/>
            <p:nvPr/>
          </p:nvSpPr>
          <p:spPr>
            <a:xfrm>
              <a:off x="5022046" y="286071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业绩</a:t>
              </a:r>
              <a:endParaRPr/>
            </a:p>
          </p:txBody>
        </p:sp>
        <p:sp>
          <p:nvSpPr>
            <p:cNvPr id="8" name="椭圆 31"/>
            <p:cNvSpPr/>
            <p:nvPr/>
          </p:nvSpPr>
          <p:spPr>
            <a:xfrm>
              <a:off x="8131243" y="3270193"/>
              <a:ext cx="2908442" cy="290843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endParaRPr lang="en-US" sz="1000"/>
            </a:p>
            <a:p>
              <a:pPr algn="ctr"/>
              <a:endParaRPr lang="en-US" sz="1000"/>
            </a:p>
            <a:p>
              <a:pPr algn="ctr"/>
              <a:r>
                <a:rPr lang="zh-CN" sz="1000"/>
                <a:t>共享租赁混合</a:t>
              </a:r>
              <a:r>
                <a:rPr lang="en-US" sz="1000"/>
                <a:t>+</a:t>
              </a:r>
              <a:r>
                <a:rPr lang="zh-CN" sz="1000"/>
                <a:t>联合办公</a:t>
              </a:r>
              <a:r>
                <a:rPr lang="en-US" sz="1000"/>
                <a:t>+</a:t>
              </a:r>
              <a:r>
                <a:rPr lang="zh-CN" sz="1000"/>
                <a:t>国美天球</a:t>
              </a:r>
              <a:endParaRPr/>
            </a:p>
          </p:txBody>
        </p:sp>
        <p:sp>
          <p:nvSpPr>
            <p:cNvPr id="9" name="椭圆 33"/>
            <p:cNvSpPr/>
            <p:nvPr/>
          </p:nvSpPr>
          <p:spPr>
            <a:xfrm>
              <a:off x="10544777" y="4917417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设备</a:t>
              </a:r>
              <a:endParaRPr/>
            </a:p>
          </p:txBody>
        </p:sp>
        <p:sp>
          <p:nvSpPr>
            <p:cNvPr id="10" name="椭圆 34"/>
            <p:cNvSpPr/>
            <p:nvPr/>
          </p:nvSpPr>
          <p:spPr>
            <a:xfrm>
              <a:off x="8672657" y="3001621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软件</a:t>
              </a:r>
              <a:endParaRPr/>
            </a:p>
          </p:txBody>
        </p:sp>
        <p:sp>
          <p:nvSpPr>
            <p:cNvPr id="11" name="椭圆 35"/>
            <p:cNvSpPr/>
            <p:nvPr/>
          </p:nvSpPr>
          <p:spPr>
            <a:xfrm>
              <a:off x="7537350" y="4298126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课程</a:t>
              </a:r>
              <a:endParaRPr/>
            </a:p>
          </p:txBody>
        </p:sp>
        <p:sp>
          <p:nvSpPr>
            <p:cNvPr id="12" name="椭圆 36"/>
            <p:cNvSpPr/>
            <p:nvPr/>
          </p:nvSpPr>
          <p:spPr>
            <a:xfrm>
              <a:off x="9743203" y="2973543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空间</a:t>
              </a:r>
              <a:endParaRPr/>
            </a:p>
          </p:txBody>
        </p:sp>
        <p:sp>
          <p:nvSpPr>
            <p:cNvPr id="13" name="椭圆 37"/>
            <p:cNvSpPr/>
            <p:nvPr/>
          </p:nvSpPr>
          <p:spPr>
            <a:xfrm>
              <a:off x="9574439" y="5548024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活动</a:t>
              </a:r>
              <a:endParaRPr/>
            </a:p>
          </p:txBody>
        </p:sp>
        <p:sp>
          <p:nvSpPr>
            <p:cNvPr id="14" name="椭圆 39"/>
            <p:cNvSpPr/>
            <p:nvPr/>
          </p:nvSpPr>
          <p:spPr>
            <a:xfrm>
              <a:off x="8324431" y="5374180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资产</a:t>
              </a:r>
              <a:endParaRPr/>
            </a:p>
          </p:txBody>
        </p:sp>
        <p:sp>
          <p:nvSpPr>
            <p:cNvPr id="15" name="椭圆 2"/>
            <p:cNvSpPr/>
            <p:nvPr/>
          </p:nvSpPr>
          <p:spPr>
            <a:xfrm>
              <a:off x="865340" y="1943939"/>
              <a:ext cx="3639902" cy="363989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endParaRPr lang="en-US" sz="1000"/>
            </a:p>
            <a:p>
              <a:pPr algn="ctr"/>
              <a:r>
                <a:rPr lang="zh-CN" sz="1000"/>
                <a:t>跨学科贡献</a:t>
              </a:r>
              <a:endParaRPr lang="en-US"/>
            </a:p>
            <a:p>
              <a:pPr algn="ctr"/>
              <a:r>
                <a:rPr lang="zh-CN" sz="1000"/>
                <a:t>资源平台</a:t>
              </a:r>
              <a:endParaRPr/>
            </a:p>
          </p:txBody>
        </p:sp>
        <p:sp>
          <p:nvSpPr>
            <p:cNvPr id="16" name="椭圆 9"/>
            <p:cNvSpPr/>
            <p:nvPr/>
          </p:nvSpPr>
          <p:spPr>
            <a:xfrm>
              <a:off x="1392300" y="4677099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内存</a:t>
              </a:r>
              <a:endParaRPr/>
            </a:p>
          </p:txBody>
        </p:sp>
        <p:sp>
          <p:nvSpPr>
            <p:cNvPr id="17" name="椭圆 10"/>
            <p:cNvSpPr/>
            <p:nvPr/>
          </p:nvSpPr>
          <p:spPr>
            <a:xfrm>
              <a:off x="719450" y="2040463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工程</a:t>
              </a:r>
              <a:endParaRPr/>
            </a:p>
          </p:txBody>
        </p:sp>
        <p:sp>
          <p:nvSpPr>
            <p:cNvPr id="18" name="椭圆 12"/>
            <p:cNvSpPr/>
            <p:nvPr/>
          </p:nvSpPr>
          <p:spPr>
            <a:xfrm>
              <a:off x="3010569" y="1845151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代码</a:t>
              </a:r>
              <a:endParaRPr/>
            </a:p>
          </p:txBody>
        </p:sp>
        <p:sp>
          <p:nvSpPr>
            <p:cNvPr id="19" name="椭圆 13"/>
            <p:cNvSpPr/>
            <p:nvPr/>
          </p:nvSpPr>
          <p:spPr>
            <a:xfrm>
              <a:off x="2914082" y="4754031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算力</a:t>
              </a:r>
              <a:endParaRPr/>
            </a:p>
          </p:txBody>
        </p:sp>
        <p:sp>
          <p:nvSpPr>
            <p:cNvPr id="20" name="椭圆 14"/>
            <p:cNvSpPr/>
            <p:nvPr/>
          </p:nvSpPr>
          <p:spPr>
            <a:xfrm>
              <a:off x="345608" y="3392751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美术</a:t>
              </a:r>
              <a:endParaRPr/>
            </a:p>
          </p:txBody>
        </p:sp>
        <p:sp>
          <p:nvSpPr>
            <p:cNvPr id="21" name="椭圆 15"/>
            <p:cNvSpPr/>
            <p:nvPr/>
          </p:nvSpPr>
          <p:spPr>
            <a:xfrm>
              <a:off x="4032231" y="3311955"/>
              <a:ext cx="989815" cy="98981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研究标签</a:t>
              </a:r>
              <a:endParaRPr/>
            </a:p>
          </p:txBody>
        </p:sp>
        <p:sp>
          <p:nvSpPr>
            <p:cNvPr id="22" name="文本框 3"/>
            <p:cNvSpPr txBox="true"/>
            <p:nvPr/>
          </p:nvSpPr>
          <p:spPr>
            <a:xfrm>
              <a:off x="5526482" y="755851"/>
              <a:ext cx="2199192" cy="739072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lstStyle/>
            <a:p>
              <a:pPr algn="ctr"/>
              <a:r>
                <a:rPr lang="zh-CN" sz="2800" b="false" i="false">
                  <a:effectLst/>
                  <a:latin typeface="汉仪旗黑-105简繁"/>
                  <a:ea typeface="汉仪旗黑-105简繁"/>
                  <a:cs typeface="+mn-cs"/>
                </a:rPr>
                <a:t>学岛</a:t>
              </a:r>
              <a:endParaRPr lang="zh-CN" sz="3600">
                <a:latin typeface="汉仪旗黑-105简繁"/>
                <a:ea typeface="汉仪旗黑-105简繁"/>
                <a:cs typeface="+mn-cs"/>
              </a:endParaRPr>
            </a:p>
          </p:txBody>
        </p:sp>
        <p:sp>
          <p:nvSpPr>
            <p:cNvPr id="23" name="文本框 5"/>
            <p:cNvSpPr txBox="true"/>
            <p:nvPr/>
          </p:nvSpPr>
          <p:spPr>
            <a:xfrm>
              <a:off x="1709265" y="3022492"/>
              <a:ext cx="2487611" cy="739072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lstStyle/>
            <a:p>
              <a:pPr algn="l"/>
              <a:r>
                <a:rPr lang="zh-CN" sz="2800" b="false" i="false">
                  <a:effectLst/>
                  <a:latin typeface="汉仪旗黑-105简繁"/>
                  <a:ea typeface="汉仪旗黑-105简繁"/>
                  <a:cs typeface="+mn-cs"/>
                </a:rPr>
                <a:t>知识遗传</a:t>
              </a:r>
              <a:endParaRPr lang="zh-CN" sz="3600">
                <a:latin typeface="汉仪旗黑-105简繁"/>
                <a:ea typeface="汉仪旗黑-105简繁"/>
                <a:cs typeface="+mn-cs"/>
              </a:endParaRPr>
            </a:p>
          </p:txBody>
        </p:sp>
        <p:sp>
          <p:nvSpPr>
            <p:cNvPr id="24" name="文本框 7"/>
            <p:cNvSpPr txBox="true"/>
            <p:nvPr/>
          </p:nvSpPr>
          <p:spPr>
            <a:xfrm>
              <a:off x="8483316" y="4049274"/>
              <a:ext cx="2100048" cy="739072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lstStyle/>
            <a:p>
              <a:pPr algn="ctr"/>
              <a:r>
                <a:rPr lang="zh-CN" sz="2800" b="false" i="false">
                  <a:effectLst/>
                  <a:latin typeface="汉仪旗黑-105简繁"/>
                  <a:ea typeface="汉仪旗黑-105简繁"/>
                  <a:cs typeface="+mn-cs"/>
                </a:rPr>
                <a:t>双边学院</a:t>
              </a:r>
              <a:endParaRPr lang="zh-CN" sz="3600">
                <a:latin typeface="汉仪旗黑-105简繁"/>
                <a:ea typeface="汉仪旗黑-105简繁"/>
                <a:cs typeface="+mn-cs"/>
              </a:endParaRPr>
            </a:p>
          </p:txBody>
        </p:sp>
        <p:sp>
          <p:nvSpPr>
            <p:cNvPr id="25" name="椭圆 45"/>
            <p:cNvSpPr/>
            <p:nvPr/>
          </p:nvSpPr>
          <p:spPr>
            <a:xfrm>
              <a:off x="7666904" y="1222812"/>
              <a:ext cx="989815" cy="98981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学分标签</a:t>
              </a:r>
              <a:endParaRPr/>
            </a:p>
          </p:txBody>
        </p:sp>
        <p:sp>
          <p:nvSpPr>
            <p:cNvPr id="26" name="椭圆 46"/>
            <p:cNvSpPr/>
            <p:nvPr/>
          </p:nvSpPr>
          <p:spPr>
            <a:xfrm>
              <a:off x="10627193" y="3802498"/>
              <a:ext cx="989815" cy="98981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产业标签</a:t>
              </a:r>
              <a:endParaRPr/>
            </a:p>
          </p:txBody>
        </p:sp>
        <p:sp>
          <p:nvSpPr>
            <p:cNvPr id="27" name="椭圆 51"/>
            <p:cNvSpPr/>
            <p:nvPr/>
          </p:nvSpPr>
          <p:spPr>
            <a:xfrm>
              <a:off x="1578564" y="376206"/>
              <a:ext cx="1184856" cy="11848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开源生态</a:t>
              </a:r>
              <a:endParaRPr/>
            </a:p>
          </p:txBody>
        </p:sp>
        <p:sp>
          <p:nvSpPr>
            <p:cNvPr id="28" name="椭圆 52"/>
            <p:cNvSpPr/>
            <p:nvPr/>
          </p:nvSpPr>
          <p:spPr>
            <a:xfrm>
              <a:off x="4989921" y="5494158"/>
              <a:ext cx="1184856" cy="11848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商业生态</a:t>
              </a:r>
              <a:endParaRPr/>
            </a:p>
          </p:txBody>
        </p:sp>
        <p:sp>
          <p:nvSpPr>
            <p:cNvPr id="29" name="弧形 57"/>
            <p:cNvSpPr/>
            <p:nvPr/>
          </p:nvSpPr>
          <p:spPr>
            <a:xfrm rot="18979136">
              <a:off x="5360569" y="3495983"/>
              <a:ext cx="3324297" cy="2792488"/>
            </a:xfrm>
            <a:prstGeom prst="arc">
              <a:avLst>
                <a:gd name="adj1" fmla="val 4114595"/>
                <a:gd name="adj2" fmla="val 9831162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0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30" name="弧形 58"/>
            <p:cNvSpPr/>
            <p:nvPr/>
          </p:nvSpPr>
          <p:spPr>
            <a:xfrm>
              <a:off x="3513362" y="4050606"/>
              <a:ext cx="2498138" cy="2010789"/>
            </a:xfrm>
            <a:prstGeom prst="arc">
              <a:avLst>
                <a:gd name="adj1" fmla="val 4768781"/>
                <a:gd name="adj2" fmla="val 8822256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0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31" name="弧形 59"/>
            <p:cNvSpPr/>
            <p:nvPr/>
          </p:nvSpPr>
          <p:spPr>
            <a:xfrm>
              <a:off x="1506289" y="2806217"/>
              <a:ext cx="4460134" cy="3590029"/>
            </a:xfrm>
            <a:prstGeom prst="arc">
              <a:avLst>
                <a:gd name="adj1" fmla="val 3080005"/>
                <a:gd name="adj2" fmla="val 8822256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0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32" name="弧形 60"/>
            <p:cNvSpPr/>
            <p:nvPr/>
          </p:nvSpPr>
          <p:spPr>
            <a:xfrm>
              <a:off x="1142894" y="946596"/>
              <a:ext cx="3229126" cy="2246479"/>
            </a:xfrm>
            <a:prstGeom prst="arc">
              <a:avLst>
                <a:gd name="adj1" fmla="val 10977571"/>
                <a:gd name="adj2" fmla="val 12892753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0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33" name="弧形 61"/>
            <p:cNvSpPr/>
            <p:nvPr/>
          </p:nvSpPr>
          <p:spPr>
            <a:xfrm>
              <a:off x="293383" y="971068"/>
              <a:ext cx="3229126" cy="2246479"/>
            </a:xfrm>
            <a:prstGeom prst="arc">
              <a:avLst>
                <a:gd name="adj1" fmla="val 18718270"/>
                <a:gd name="adj2" fmla="val 21028345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0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34" name="椭圆 62"/>
            <p:cNvSpPr/>
            <p:nvPr/>
          </p:nvSpPr>
          <p:spPr>
            <a:xfrm>
              <a:off x="7458008" y="2709045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活动</a:t>
              </a:r>
              <a:endParaRPr/>
            </a:p>
          </p:txBody>
        </p:sp>
        <p:sp>
          <p:nvSpPr>
            <p:cNvPr id="35" name="椭圆 63"/>
            <p:cNvSpPr/>
            <p:nvPr/>
          </p:nvSpPr>
          <p:spPr>
            <a:xfrm>
              <a:off x="6493825" y="3377200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投票系统</a:t>
              </a:r>
              <a:endParaRPr/>
            </a:p>
          </p:txBody>
        </p:sp>
        <p:sp>
          <p:nvSpPr>
            <p:cNvPr id="36" name="椭圆 64"/>
            <p:cNvSpPr/>
            <p:nvPr/>
          </p:nvSpPr>
          <p:spPr>
            <a:xfrm>
              <a:off x="8543648" y="1962097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监管系统</a:t>
              </a:r>
              <a:endParaRPr/>
            </a:p>
          </p:txBody>
        </p:sp>
        <p:sp>
          <p:nvSpPr>
            <p:cNvPr id="37" name="弧形 65"/>
            <p:cNvSpPr/>
            <p:nvPr/>
          </p:nvSpPr>
          <p:spPr>
            <a:xfrm rot="17340995">
              <a:off x="3924163" y="2267705"/>
              <a:ext cx="2062797" cy="1547303"/>
            </a:xfrm>
            <a:prstGeom prst="arc">
              <a:avLst>
                <a:gd name="adj1" fmla="val 16383679"/>
                <a:gd name="adj2" fmla="val 19724259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0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38" name="弧形 66"/>
            <p:cNvSpPr/>
            <p:nvPr/>
          </p:nvSpPr>
          <p:spPr>
            <a:xfrm rot="9958424">
              <a:off x="7356100" y="944067"/>
              <a:ext cx="2062797" cy="1547303"/>
            </a:xfrm>
            <a:prstGeom prst="arc">
              <a:avLst>
                <a:gd name="adj1" fmla="val 16383679"/>
                <a:gd name="adj2" fmla="val 19724259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0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39" name="弧形 67"/>
            <p:cNvSpPr/>
            <p:nvPr/>
          </p:nvSpPr>
          <p:spPr>
            <a:xfrm rot="4417348">
              <a:off x="5234679" y="1957141"/>
              <a:ext cx="2062797" cy="1547303"/>
            </a:xfrm>
            <a:prstGeom prst="arc">
              <a:avLst>
                <a:gd name="adj1" fmla="val 17707575"/>
                <a:gd name="adj2" fmla="val 19724259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0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40" name="弧形 68"/>
            <p:cNvSpPr/>
            <p:nvPr/>
          </p:nvSpPr>
          <p:spPr>
            <a:xfrm rot="174479">
              <a:off x="5766586" y="2484737"/>
              <a:ext cx="2062797" cy="1547303"/>
            </a:xfrm>
            <a:prstGeom prst="arc">
              <a:avLst>
                <a:gd name="adj1" fmla="val 18876908"/>
                <a:gd name="adj2" fmla="val 19724259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0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41" name="弧形 69"/>
            <p:cNvSpPr/>
            <p:nvPr/>
          </p:nvSpPr>
          <p:spPr>
            <a:xfrm rot="20848007">
              <a:off x="6394124" y="3861630"/>
              <a:ext cx="2062797" cy="1547303"/>
            </a:xfrm>
            <a:prstGeom prst="arc">
              <a:avLst>
                <a:gd name="adj1" fmla="val 17296725"/>
                <a:gd name="adj2" fmla="val 20443689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0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42" name="弧形 70"/>
            <p:cNvSpPr/>
            <p:nvPr/>
          </p:nvSpPr>
          <p:spPr>
            <a:xfrm rot="14214385">
              <a:off x="8342397" y="2668290"/>
              <a:ext cx="2062797" cy="1547303"/>
            </a:xfrm>
            <a:prstGeom prst="arc">
              <a:avLst>
                <a:gd name="adj1" fmla="val 17296725"/>
                <a:gd name="adj2" fmla="val 20753955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0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43" name="弧形 71"/>
            <p:cNvSpPr/>
            <p:nvPr/>
          </p:nvSpPr>
          <p:spPr>
            <a:xfrm rot="174479">
              <a:off x="6590833" y="3450653"/>
              <a:ext cx="2062797" cy="1547303"/>
            </a:xfrm>
            <a:prstGeom prst="arc">
              <a:avLst>
                <a:gd name="adj1" fmla="val 18876908"/>
                <a:gd name="adj2" fmla="val 19724259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0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44" name="椭圆 72"/>
            <p:cNvSpPr/>
            <p:nvPr/>
          </p:nvSpPr>
          <p:spPr>
            <a:xfrm>
              <a:off x="10238110" y="852039"/>
              <a:ext cx="1184856" cy="11848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r>
                <a:rPr lang="zh-CN" sz="1000"/>
                <a:t>生活生态</a:t>
              </a:r>
              <a:endParaRPr/>
            </a:p>
          </p:txBody>
        </p:sp>
        <p:sp>
          <p:nvSpPr>
            <p:cNvPr id="45" name="弧形 73"/>
            <p:cNvSpPr/>
            <p:nvPr/>
          </p:nvSpPr>
          <p:spPr>
            <a:xfrm>
              <a:off x="7699683" y="617004"/>
              <a:ext cx="3229126" cy="2246479"/>
            </a:xfrm>
            <a:prstGeom prst="arc">
              <a:avLst>
                <a:gd name="adj1" fmla="val 12292150"/>
                <a:gd name="adj2" fmla="val 19568284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0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46" name="弧形 74"/>
            <p:cNvSpPr/>
            <p:nvPr/>
          </p:nvSpPr>
          <p:spPr>
            <a:xfrm>
              <a:off x="9524473" y="1222813"/>
              <a:ext cx="1762665" cy="2749298"/>
            </a:xfrm>
            <a:prstGeom prst="arc">
              <a:avLst>
                <a:gd name="adj1" fmla="val 19114846"/>
                <a:gd name="adj2" fmla="val 4036515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0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47" name=""/>
            <p:cNvSpPr txBox="true"/>
            <p:nvPr/>
          </p:nvSpPr>
          <p:spPr>
            <a:xfrm rot="0" flipH="false" flipV="false">
              <a:off x="5133620" y="3623136"/>
              <a:ext cx="684994" cy="342497"/>
            </a:xfrm>
            <a:prstGeom prst="rect">
              <a:avLst/>
            </a:prstGeom>
            <a:solidFill>
              <a:srgbClr val="0188fb">
                <a:alpha val="100000"/>
              </a:srgb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p>
              <a:pPr/>
              <a:r>
                <a:rPr sz="1000" b="true"/>
                <a:t>学校</a:t>
              </a:r>
              <a:endParaRPr/>
            </a:p>
          </p:txBody>
        </p:sp>
        <p:sp>
          <p:nvSpPr>
            <p:cNvPr id="48" name=""/>
            <p:cNvSpPr txBox="true"/>
            <p:nvPr/>
          </p:nvSpPr>
          <p:spPr>
            <a:xfrm rot="0" flipH="false" flipV="false">
              <a:off x="9483611" y="5329831"/>
              <a:ext cx="1144661" cy="558811"/>
            </a:xfrm>
            <a:prstGeom prst="rect">
              <a:avLst/>
            </a:prstGeom>
            <a:solidFill>
              <a:srgbClr val="FF0000">
                <a:alpha val="100000"/>
              </a:srgb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p>
              <a:pPr/>
              <a:r>
                <a:rPr sz="1000" b="true"/>
                <a:t>机构和社会的关系</a:t>
              </a:r>
              <a:endParaRPr/>
            </a:p>
          </p:txBody>
        </p:sp>
        <p:sp>
          <p:nvSpPr>
            <p:cNvPr id="49" name=""/>
            <p:cNvSpPr txBox="true"/>
            <p:nvPr/>
          </p:nvSpPr>
          <p:spPr>
            <a:xfrm rot="0" flipH="false" flipV="false">
              <a:off x="6049408" y="1937254"/>
              <a:ext cx="1144661" cy="775125"/>
            </a:xfrm>
            <a:prstGeom prst="rect">
              <a:avLst/>
            </a:prstGeom>
            <a:solidFill>
              <a:srgbClr val="FF0000">
                <a:alpha val="100000"/>
              </a:srgb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p>
              <a:pPr/>
              <a:r>
                <a:rPr sz="1000" b="true"/>
                <a:t>管理者和会员的关系</a:t>
              </a:r>
              <a:endParaRPr/>
            </a:p>
          </p:txBody>
        </p:sp>
        <p:sp>
          <p:nvSpPr>
            <p:cNvPr id="50" name=""/>
            <p:cNvSpPr txBox="true"/>
            <p:nvPr/>
          </p:nvSpPr>
          <p:spPr>
            <a:xfrm rot="0" flipH="false" flipV="false">
              <a:off x="2116966" y="4335834"/>
              <a:ext cx="1144661" cy="775125"/>
            </a:xfrm>
            <a:prstGeom prst="rect">
              <a:avLst/>
            </a:prstGeom>
            <a:solidFill>
              <a:srgbClr val="FF0000">
                <a:alpha val="100000"/>
              </a:srgb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p>
              <a:pPr/>
              <a:r>
                <a:rPr sz="1000" b="true"/>
                <a:t>前会员和下一代会员的关系</a:t>
              </a:r>
              <a:endParaRPr/>
            </a:p>
          </p:txBody>
        </p:sp>
      </p:grpSp>
      <p:sp>
        <p:nvSpPr>
          <p:cNvPr id="51" name=""/>
          <p:cNvSpPr txBox="true"/>
          <p:nvPr/>
        </p:nvSpPr>
        <p:spPr>
          <a:xfrm rot="0" flipH="false" flipV="false">
            <a:off x="0" y="0"/>
            <a:ext cx="3118878" cy="1460500"/>
          </a:xfrm>
          <a:prstGeom prst="rect">
            <a:avLst/>
          </a:prstGeom>
          <a:solidFill>
            <a:srgbClr val="0188fb">
              <a:alpha val="100000"/>
            </a:srgbClr>
          </a:solidFill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b="true"/>
              <a:t>观察</a:t>
            </a:r>
            <a:r>
              <a:rPr b="true"/>
              <a:t>1</a:t>
            </a:r>
            <a:r>
              <a:rPr b="true"/>
              <a:t>：教育机构中，仅基于学分和课程，学生和学生、学生和课程、学生和外界校企合作单位间关于供给关系的矛盾</a:t>
            </a:r>
            <a:endParaRPr/>
          </a:p>
        </p:txBody>
      </p:sp>
      <p:sp>
        <p:nvSpPr>
          <p:cNvPr id="52" name=""/>
          <p:cNvSpPr txBox="true"/>
          <p:nvPr/>
        </p:nvSpPr>
        <p:spPr>
          <a:xfrm rot="0" flipH="false" flipV="false">
            <a:off x="127000" y="6432754"/>
            <a:ext cx="11938000" cy="304800"/>
          </a:xfrm>
          <a:prstGeom prst="rect"/>
        </p:spPr>
        <p:txBody>
          <a:bodyPr>
            <a:spAutoFit/>
          </a:bodyPr>
          <a:p>
            <a:pPr lvl="0" algn="l"/>
            <a:r>
              <a:rPr sz="1400" b="false">
                <a:solidFill>
                  <a:srgbClr val="000000">
                    <a:alpha val="100000"/>
                  </a:srgbClr>
                </a:solidFill>
              </a:rPr>
              <a:t>我们感兴趣的问题：</a:t>
            </a:r>
            <a:r>
              <a:rPr sz="1400" b="false">
                <a:solidFill>
                  <a:srgbClr val="000000">
                    <a:alpha val="100000"/>
                  </a:srgbClr>
                </a:solidFill>
              </a:rPr>
              <a:t>设计的目的、结果和过程已经可以被数据化和算法化了，而创意领域遇到的真正问题从来不仅仅是</a:t>
            </a:r>
            <a:r>
              <a:rPr sz="1400" b="false">
                <a:solidFill>
                  <a:srgbClr val="000000">
                    <a:alpha val="100000"/>
                  </a:srgbClr>
                </a:solidFill>
              </a:rPr>
              <a:t>AIGC</a:t>
            </a:r>
            <a:r>
              <a:rPr sz="1400" b="false">
                <a:solidFill>
                  <a:srgbClr val="000000">
                    <a:alpha val="100000"/>
                  </a:srgbClr>
                </a:solidFill>
              </a:rPr>
              <a:t>与人类艺术家的取代论而已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"/>
          <p:cNvSpPr txBox="true"/>
          <p:nvPr/>
        </p:nvSpPr>
        <p:spPr>
          <a:xfrm rot="0" flipH="false" flipV="false">
            <a:off x="2769019" y="5584825"/>
            <a:ext cx="698499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>
                <a:solidFill>
                  <a:schemeClr val="bg1">
                    <a:alpha val="100000"/>
                  </a:schemeClr>
                </a:solidFill>
              </a:rPr>
              <a:t>建模</a:t>
            </a:r>
            <a:endParaRPr/>
          </a:p>
        </p:txBody>
      </p:sp>
      <p:pic>
        <p:nvPicPr>
          <p:cNvPr id="55" name=""/>
          <p:cNvPicPr/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1133714" y="1388050"/>
            <a:ext cx="3969108" cy="3440550"/>
          </a:xfrm>
          <a:prstGeom prst="rect"/>
        </p:spPr>
      </p:pic>
      <p:sp>
        <p:nvSpPr>
          <p:cNvPr id="56" name=""/>
          <p:cNvSpPr txBox="true"/>
          <p:nvPr/>
        </p:nvSpPr>
        <p:spPr>
          <a:xfrm rot="0" flipH="false" flipV="false">
            <a:off x="8153819" y="5584825"/>
            <a:ext cx="6985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>
                <a:solidFill>
                  <a:schemeClr val="bg1">
                    <a:alpha val="100000"/>
                  </a:schemeClr>
                </a:solidFill>
              </a:rPr>
              <a:t>按键</a:t>
            </a:r>
            <a:endParaRPr/>
          </a:p>
        </p:txBody>
      </p:sp>
      <p:pic>
        <p:nvPicPr>
          <p:cNvPr id="57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6769520" y="2438401"/>
            <a:ext cx="3467098" cy="1981199"/>
          </a:xfrm>
          <a:prstGeom prst="rect"/>
        </p:spPr>
      </p:pic>
      <p:pic>
        <p:nvPicPr>
          <p:cNvPr id="58" name=""/>
          <p:cNvPicPr/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4089400" y="1879600"/>
            <a:ext cx="1777999" cy="1777999"/>
          </a:xfrm>
          <a:prstGeom prst="rect"/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1"/>
          <p:cNvSpPr txBox="true"/>
          <p:nvPr/>
        </p:nvSpPr>
        <p:spPr>
          <a:xfrm rot="0" flipH="false" flipV="false">
            <a:off x="4007138" y="44450"/>
            <a:ext cx="4445000" cy="825500"/>
          </a:xfrm>
          <a:prstGeom prst="rect">
            <a:avLst/>
          </a:prstGeom>
          <a:noFill/>
        </p:spPr>
        <p:txBody>
          <a:bodyPr wrap="none" rtlCol="false">
            <a:spAutoFit/>
          </a:bodyPr>
          <a:lstStyle/>
          <a:p>
            <a:pPr/>
            <a:r>
              <a:rPr lang="zh-CN" sz="4800" b="true">
                <a:solidFill>
                  <a:schemeClr val="bg1">
                    <a:alpha val="100000"/>
                  </a:schemeClr>
                </a:solidFill>
              </a:rPr>
              <a:t>创造力平权宣言</a:t>
            </a:r>
            <a:endParaRPr/>
          </a:p>
        </p:txBody>
      </p:sp>
      <p:sp>
        <p:nvSpPr>
          <p:cNvPr id="61" name=""/>
          <p:cNvSpPr txBox="true"/>
          <p:nvPr/>
        </p:nvSpPr>
        <p:spPr>
          <a:xfrm rot="0" flipH="false" flipV="false">
            <a:off x="2575754" y="858104"/>
            <a:ext cx="7427969" cy="368299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>
                <a:solidFill>
                  <a:schemeClr val="bg1">
                    <a:alpha val="100000"/>
                  </a:schemeClr>
                </a:solidFill>
              </a:rPr>
              <a:t>付出更多</a:t>
            </a:r>
            <a:r>
              <a:rPr>
                <a:solidFill>
                  <a:schemeClr val="bg1">
                    <a:alpha val="100000"/>
                  </a:schemeClr>
                </a:solidFill>
              </a:rPr>
              <a:t>TAI（人类智能比例）</a:t>
            </a:r>
            <a:r>
              <a:rPr>
                <a:solidFill>
                  <a:schemeClr val="bg1">
                    <a:alpha val="100000"/>
                  </a:schemeClr>
                </a:solidFill>
              </a:rPr>
              <a:t>创作，就可以交换用更少</a:t>
            </a:r>
            <a:r>
              <a:rPr>
                <a:solidFill>
                  <a:schemeClr val="bg1">
                    <a:alpha val="100000"/>
                  </a:schemeClr>
                </a:solidFill>
              </a:rPr>
              <a:t>TAI</a:t>
            </a:r>
            <a:r>
              <a:rPr>
                <a:solidFill>
                  <a:schemeClr val="bg1">
                    <a:alpha val="100000"/>
                  </a:schemeClr>
                </a:solidFill>
              </a:rPr>
              <a:t>创作的作品</a:t>
            </a:r>
            <a:endParaRPr/>
          </a:p>
        </p:txBody>
      </p:sp>
      <p:sp>
        <p:nvSpPr>
          <p:cNvPr id="62" name="矩形: 圆角 38"/>
          <p:cNvSpPr/>
          <p:nvPr/>
        </p:nvSpPr>
        <p:spPr>
          <a:xfrm rot="0" flipH="false" flipV="false">
            <a:off x="3397250" y="2246320"/>
            <a:ext cx="3397250" cy="1333271"/>
          </a:xfrm>
          <a:prstGeom prst="roundRect">
            <a:avLst>
              <a:gd name="adj" fmla="val 21290"/>
            </a:avLst>
          </a:prstGeom>
          <a:noFill/>
          <a:ln w="12700">
            <a:solidFill>
              <a:srgbClr val="00B0F0">
                <a:alpha val="100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63" name="文本框 37"/>
          <p:cNvSpPr txBox="true"/>
          <p:nvPr/>
        </p:nvSpPr>
        <p:spPr>
          <a:xfrm rot="0" flipH="false" flipV="false">
            <a:off x="3491946" y="2590592"/>
            <a:ext cx="2190750" cy="457200"/>
          </a:xfrm>
          <a:prstGeom prst="rect">
            <a:avLst/>
          </a:prstGeom>
          <a:noFill/>
        </p:spPr>
        <p:txBody>
          <a:bodyPr wrap="none" rtlCol="false">
            <a:spAutoFit/>
          </a:bodyPr>
          <a:lstStyle/>
          <a:p>
            <a:pPr/>
            <a:r>
              <a:rPr lang="zh-CN" sz="1200">
                <a:solidFill>
                  <a:srgbClr val="00B0F0">
                    <a:alpha val="100000"/>
                  </a:srgbClr>
                </a:solidFill>
              </a:rPr>
              <a:t>创意工作量验证插件</a:t>
            </a:r>
            <a:endParaRPr/>
          </a:p>
          <a:p>
            <a:pPr/>
            <a:r>
              <a:rPr lang="en-US" sz="1200">
                <a:solidFill>
                  <a:srgbClr val="00B0F0">
                    <a:alpha val="100000"/>
                  </a:srgbClr>
                </a:solidFill>
              </a:rPr>
              <a:t>Proof of Creative Work</a:t>
            </a:r>
            <a:endParaRPr/>
          </a:p>
        </p:txBody>
      </p:sp>
      <p:sp>
        <p:nvSpPr>
          <p:cNvPr id="64" name="矩形: 圆角 5"/>
          <p:cNvSpPr/>
          <p:nvPr/>
        </p:nvSpPr>
        <p:spPr>
          <a:xfrm rot="0" flipH="false" flipV="false">
            <a:off x="5326876" y="3161437"/>
            <a:ext cx="1019255" cy="23277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.json</a:t>
            </a:r>
            <a:endParaRPr/>
          </a:p>
        </p:txBody>
      </p:sp>
      <p:cxnSp>
        <p:nvCxnSpPr>
          <p:cNvPr id="65" name="连接符: 曲线 18"/>
          <p:cNvCxnSpPr>
            <a:stCxn id="66" idx="2"/>
            <a:endCxn id="64" idx="0"/>
          </p:cNvCxnSpPr>
          <p:nvPr/>
        </p:nvCxnSpPr>
        <p:spPr>
          <a:xfrm rot="5400000" flipH="false" flipV="false">
            <a:off x="5557103" y="2880718"/>
            <a:ext cx="558800" cy="8466"/>
          </a:xfrm>
          <a:prstGeom prst="curvedConnector2">
            <a:avLst/>
          </a:prstGeom>
          <a:ln>
            <a:solidFill>
              <a:schemeClr val="bg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连接符: 曲线 106"/>
          <p:cNvCxnSpPr>
            <a:stCxn id="68" idx="2"/>
            <a:endCxn id="66" idx="0"/>
          </p:cNvCxnSpPr>
          <p:nvPr/>
        </p:nvCxnSpPr>
        <p:spPr>
          <a:xfrm rot="5400000" flipH="false" flipV="false">
            <a:off x="6022975" y="1406525"/>
            <a:ext cx="781050" cy="115570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: 圆角 5"/>
          <p:cNvSpPr/>
          <p:nvPr/>
        </p:nvSpPr>
        <p:spPr>
          <a:xfrm rot="0" flipH="false" flipV="false">
            <a:off x="6213435" y="1362506"/>
            <a:ext cx="1555830" cy="23134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r>
              <a:rPr lang="zh-CN" sz="1200">
                <a:solidFill>
                  <a:srgbClr val="FFC000">
                    <a:alpha val="100000"/>
                  </a:srgbClr>
                </a:solidFill>
              </a:rPr>
              <a:t>创意软件</a:t>
            </a:r>
            <a:endParaRPr/>
          </a:p>
        </p:txBody>
      </p:sp>
      <p:sp>
        <p:nvSpPr>
          <p:cNvPr id="69" name="矩形: 圆角 5"/>
          <p:cNvSpPr/>
          <p:nvPr/>
        </p:nvSpPr>
        <p:spPr>
          <a:xfrm rot="0" flipH="false" flipV="false">
            <a:off x="9197939" y="2382597"/>
            <a:ext cx="1555830" cy="23134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美术资产D</a:t>
            </a:r>
            <a:endParaRPr/>
          </a:p>
        </p:txBody>
      </p:sp>
      <p:sp>
        <p:nvSpPr>
          <p:cNvPr id="70" name="文本框 37"/>
          <p:cNvSpPr txBox="true"/>
          <p:nvPr/>
        </p:nvSpPr>
        <p:spPr>
          <a:xfrm rot="0" flipH="false" flipV="false">
            <a:off x="5783742" y="2590592"/>
            <a:ext cx="787400" cy="273050"/>
          </a:xfrm>
          <a:prstGeom prst="rect">
            <a:avLst/>
          </a:prstGeom>
          <a:noFill/>
        </p:spPr>
        <p:txBody>
          <a:bodyPr wrap="none" rtlCol="false">
            <a:spAutoFit/>
          </a:bodyPr>
          <a:lstStyle/>
          <a:p>
            <a:pPr/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历史步骤</a:t>
            </a:r>
            <a:endParaRPr/>
          </a:p>
        </p:txBody>
      </p:sp>
      <p:sp>
        <p:nvSpPr>
          <p:cNvPr id="71" name="矩形: 圆角 38"/>
          <p:cNvSpPr/>
          <p:nvPr/>
        </p:nvSpPr>
        <p:spPr>
          <a:xfrm rot="0" flipH="false" flipV="false">
            <a:off x="259406" y="4725002"/>
            <a:ext cx="8635226" cy="673100"/>
          </a:xfrm>
          <a:prstGeom prst="roundRect">
            <a:avLst>
              <a:gd name="adj" fmla="val 33206"/>
            </a:avLst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72" name="矩形: 圆角 5"/>
          <p:cNvSpPr/>
          <p:nvPr/>
        </p:nvSpPr>
        <p:spPr>
          <a:xfrm rot="0" flipH="false" flipV="false">
            <a:off x="2575754" y="5045797"/>
            <a:ext cx="1019255" cy="23277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>
                <a:alpha val="10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.hashC</a:t>
            </a:r>
            <a:endParaRPr/>
          </a:p>
        </p:txBody>
      </p:sp>
      <p:cxnSp>
        <p:nvCxnSpPr>
          <p:cNvPr id="73" name="连接符: 曲线 106"/>
          <p:cNvCxnSpPr>
            <a:stCxn id="74" idx="2"/>
            <a:endCxn id="75" idx="0"/>
          </p:cNvCxnSpPr>
          <p:nvPr/>
        </p:nvCxnSpPr>
        <p:spPr>
          <a:xfrm rot="5400000" flipH="false" flipV="false">
            <a:off x="6902450" y="3824817"/>
            <a:ext cx="2425700" cy="8466"/>
          </a:xfrm>
          <a:prstGeom prst="curvedConnector2">
            <a:avLst/>
          </a:prstGeom>
          <a:ln w="6350">
            <a:solidFill>
              <a:srgbClr val="ffffff">
                <a:alpha val="100000"/>
              </a:srgb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连接符: 曲线 18"/>
          <p:cNvCxnSpPr>
            <a:stCxn id="64" idx="2"/>
            <a:endCxn id="72" idx="0"/>
          </p:cNvCxnSpPr>
          <p:nvPr/>
        </p:nvCxnSpPr>
        <p:spPr>
          <a:xfrm rot="5400000" flipH="false" flipV="false">
            <a:off x="3635375" y="2847975"/>
            <a:ext cx="1651000" cy="2749550"/>
          </a:xfrm>
          <a:prstGeom prst="curvedConnector3">
            <a:avLst>
              <a:gd name="adj1" fmla="val 50000"/>
            </a:avLst>
          </a:prstGeom>
          <a:ln w="6350">
            <a:solidFill>
              <a:srgbClr val="ffffff">
                <a:alpha val="100000"/>
              </a:srgb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37"/>
          <p:cNvSpPr txBox="true"/>
          <p:nvPr/>
        </p:nvSpPr>
        <p:spPr>
          <a:xfrm rot="0" flipH="false" flipV="false">
            <a:off x="325109" y="4768850"/>
            <a:ext cx="546100" cy="273050"/>
          </a:xfrm>
          <a:prstGeom prst="rect">
            <a:avLst/>
          </a:prstGeom>
          <a:noFill/>
        </p:spPr>
        <p:txBody>
          <a:bodyPr wrap="none" rtlCol="false">
            <a:spAutoFit/>
          </a:bodyPr>
          <a:lstStyle/>
          <a:p>
            <a:pPr/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IPFS</a:t>
            </a:r>
            <a:endParaRPr/>
          </a:p>
        </p:txBody>
      </p:sp>
      <p:sp>
        <p:nvSpPr>
          <p:cNvPr id="75" name="矩形: 圆角 5"/>
          <p:cNvSpPr/>
          <p:nvPr/>
        </p:nvSpPr>
        <p:spPr>
          <a:xfrm rot="0" flipH="false" flipV="false">
            <a:off x="7536358" y="5044304"/>
            <a:ext cx="1160718" cy="23134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美术资产</a:t>
            </a:r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C</a:t>
            </a:r>
            <a:endParaRPr/>
          </a:p>
        </p:txBody>
      </p:sp>
      <p:sp>
        <p:nvSpPr>
          <p:cNvPr id="78" name="矩形: 圆角 5"/>
          <p:cNvSpPr/>
          <p:nvPr/>
        </p:nvSpPr>
        <p:spPr>
          <a:xfrm rot="0" flipH="false" flipV="false">
            <a:off x="450175" y="5045797"/>
            <a:ext cx="1019255" cy="23277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.hashA</a:t>
            </a:r>
            <a:endParaRPr/>
          </a:p>
        </p:txBody>
      </p:sp>
      <p:sp>
        <p:nvSpPr>
          <p:cNvPr id="79" name="矩形: 圆角 5"/>
          <p:cNvSpPr/>
          <p:nvPr/>
        </p:nvSpPr>
        <p:spPr>
          <a:xfrm rot="0" flipH="false" flipV="false">
            <a:off x="1522619" y="5045797"/>
            <a:ext cx="1019255" cy="23277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.hashB</a:t>
            </a:r>
            <a:endParaRPr/>
          </a:p>
        </p:txBody>
      </p:sp>
      <p:sp>
        <p:nvSpPr>
          <p:cNvPr id="80" name="矩形: 圆角 5"/>
          <p:cNvSpPr/>
          <p:nvPr/>
        </p:nvSpPr>
        <p:spPr>
          <a:xfrm rot="0" flipH="false" flipV="false">
            <a:off x="5037837" y="5044304"/>
            <a:ext cx="1160718" cy="23134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美术资产A</a:t>
            </a:r>
            <a:endParaRPr/>
          </a:p>
        </p:txBody>
      </p:sp>
      <p:cxnSp>
        <p:nvCxnSpPr>
          <p:cNvPr id="81" name="连接符: 曲线 106"/>
          <p:cNvCxnSpPr>
            <a:stCxn id="68" idx="2"/>
            <a:endCxn id="74" idx="0"/>
          </p:cNvCxnSpPr>
          <p:nvPr/>
        </p:nvCxnSpPr>
        <p:spPr>
          <a:xfrm rot="5400000" flipH="false" flipV="true">
            <a:off x="7159625" y="1425575"/>
            <a:ext cx="787400" cy="112395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: 圆角 5"/>
          <p:cNvSpPr/>
          <p:nvPr/>
        </p:nvSpPr>
        <p:spPr>
          <a:xfrm rot="0" flipH="false" flipV="false">
            <a:off x="7538782" y="5521756"/>
            <a:ext cx="1160718" cy="23134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URL</a:t>
            </a:r>
            <a:endParaRPr/>
          </a:p>
        </p:txBody>
      </p:sp>
      <p:cxnSp>
        <p:nvCxnSpPr>
          <p:cNvPr id="83" name=""/>
          <p:cNvCxnSpPr>
            <a:stCxn id="75" idx="2"/>
            <a:endCxn id="82" idx="0"/>
          </p:cNvCxnSpPr>
          <p:nvPr/>
        </p:nvCxnSpPr>
        <p:spPr>
          <a:xfrm rot="0" flipH="false" flipV="false">
            <a:off x="8116717" y="5275648"/>
            <a:ext cx="2423" cy="246108"/>
          </a:xfrm>
          <a:prstGeom prst="straightConnector1"/>
          <a:ln w="12700">
            <a:solidFill>
              <a:schemeClr val="bg1">
                <a:alpha val="100000"/>
              </a:schemeClr>
            </a:solidFill>
            <a:prstDash val="solid"/>
            <a:headEnd/>
            <a:tailEnd type="triangle" w="med" len="med"/>
          </a:ln>
        </p:spPr>
      </p:cxnSp>
      <p:sp>
        <p:nvSpPr>
          <p:cNvPr id="84" name="矩形: 圆角 38"/>
          <p:cNvSpPr/>
          <p:nvPr/>
        </p:nvSpPr>
        <p:spPr>
          <a:xfrm rot="0" flipH="false" flipV="false">
            <a:off x="259406" y="6304335"/>
            <a:ext cx="11484919" cy="419622"/>
          </a:xfrm>
          <a:prstGeom prst="roundRect">
            <a:avLst>
              <a:gd name="adj" fmla="val 40404"/>
            </a:avLst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lvl="0" algn="ctr"/>
            <a:endParaRPr sz="1200">
              <a:solidFill>
                <a:schemeClr val="bg1">
                  <a:alpha val="100000"/>
                </a:schemeClr>
              </a:solidFill>
            </a:endParaRPr>
          </a:p>
        </p:txBody>
      </p:sp>
      <p:sp>
        <p:nvSpPr>
          <p:cNvPr id="85" name="文本框 37"/>
          <p:cNvSpPr txBox="true"/>
          <p:nvPr/>
        </p:nvSpPr>
        <p:spPr>
          <a:xfrm rot="0" flipH="false" flipV="false">
            <a:off x="325109" y="6377517"/>
            <a:ext cx="3409950" cy="273050"/>
          </a:xfrm>
          <a:prstGeom prst="rect">
            <a:avLst/>
          </a:prstGeom>
          <a:noFill/>
        </p:spPr>
        <p:txBody>
          <a:bodyPr wrap="none" rtlCol="false">
            <a:spAutoFit/>
          </a:bodyPr>
          <a:lstStyle/>
          <a:p>
            <a:pPr/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ERC721 </a:t>
            </a:r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测试网</a:t>
            </a:r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 ethereumestnet</a:t>
            </a:r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（测试币）</a:t>
            </a:r>
            <a:endParaRPr/>
          </a:p>
        </p:txBody>
      </p:sp>
      <p:sp>
        <p:nvSpPr>
          <p:cNvPr id="86" name="矩形: 圆角 5"/>
          <p:cNvSpPr/>
          <p:nvPr/>
        </p:nvSpPr>
        <p:spPr>
          <a:xfrm rot="0" flipH="false" flipV="false">
            <a:off x="5135064" y="6388933"/>
            <a:ext cx="1019255" cy="23277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>
                <a:alpha val="10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BlockC</a:t>
            </a:r>
            <a:endParaRPr/>
          </a:p>
        </p:txBody>
      </p:sp>
      <p:cxnSp>
        <p:nvCxnSpPr>
          <p:cNvPr id="87" name="连接符: 曲线 18"/>
          <p:cNvCxnSpPr>
            <a:stCxn id="82" idx="2"/>
            <a:endCxn id="86" idx="0"/>
          </p:cNvCxnSpPr>
          <p:nvPr/>
        </p:nvCxnSpPr>
        <p:spPr>
          <a:xfrm rot="5400000" flipH="false" flipV="false">
            <a:off x="6565900" y="4832350"/>
            <a:ext cx="635000" cy="2476500"/>
          </a:xfrm>
          <a:prstGeom prst="curvedConnector3">
            <a:avLst>
              <a:gd name="adj1" fmla="val 50000"/>
            </a:avLst>
          </a:prstGeom>
          <a:ln w="6350">
            <a:solidFill>
              <a:srgbClr val="ffffff">
                <a:alpha val="100000"/>
              </a:srgb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连接符: 曲线 18"/>
          <p:cNvCxnSpPr>
            <a:stCxn id="89" idx="0"/>
            <a:endCxn id="90" idx="3"/>
          </p:cNvCxnSpPr>
          <p:nvPr/>
        </p:nvCxnSpPr>
        <p:spPr>
          <a:xfrm rot="5400000" flipH="true" flipV="false">
            <a:off x="9525000" y="5472642"/>
            <a:ext cx="1822450" cy="8466"/>
          </a:xfrm>
          <a:prstGeom prst="curvedConnector3">
            <a:avLst>
              <a:gd name="adj1" fmla="val 50000"/>
            </a:avLst>
          </a:prstGeom>
          <a:ln w="6350">
            <a:solidFill>
              <a:srgbClr val="ffffff">
                <a:alpha val="100000"/>
              </a:srgb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"/>
          <p:cNvSpPr/>
          <p:nvPr/>
        </p:nvSpPr>
        <p:spPr>
          <a:xfrm rot="0" flipH="false" flipV="false">
            <a:off x="9784269" y="4295093"/>
            <a:ext cx="1368777" cy="268111"/>
          </a:xfrm>
          <a:prstGeom prst="parallelogram">
            <a:avLst/>
          </a:prstGeom>
          <a:noFill/>
          <a:ln w="12700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txBody>
          <a:bodyPr anchor="ctr"/>
          <a:p>
            <a:pPr algn="ctr"/>
            <a:r>
              <a:rPr sz="1200">
                <a:solidFill>
                  <a:schemeClr val="bg1">
                    <a:alpha val="100000"/>
                  </a:schemeClr>
                </a:solidFill>
              </a:rPr>
              <a:t>TAI价值判断</a:t>
            </a:r>
            <a:endParaRPr/>
          </a:p>
        </p:txBody>
      </p:sp>
      <p:cxnSp>
        <p:nvCxnSpPr>
          <p:cNvPr id="91" name="连接符: 曲线 106"/>
          <p:cNvCxnSpPr>
            <a:stCxn id="90" idx="0"/>
            <a:endCxn id="92" idx="2"/>
          </p:cNvCxnSpPr>
          <p:nvPr/>
        </p:nvCxnSpPr>
        <p:spPr>
          <a:xfrm rot="5400000" flipH="true" flipV="false">
            <a:off x="9896475" y="3717925"/>
            <a:ext cx="654050" cy="49530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: 圆角 38"/>
          <p:cNvSpPr/>
          <p:nvPr/>
        </p:nvSpPr>
        <p:spPr>
          <a:xfrm rot="0" flipH="false" flipV="false">
            <a:off x="2278301" y="2040722"/>
            <a:ext cx="9466024" cy="1869961"/>
          </a:xfrm>
          <a:prstGeom prst="roundRect">
            <a:avLst>
              <a:gd name="adj" fmla="val 12385"/>
            </a:avLst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lang="zh-CN" altLang="en-US"/>
          </a:p>
        </p:txBody>
      </p:sp>
      <p:sp>
        <p:nvSpPr>
          <p:cNvPr id="66" name="矩形: 圆角 5"/>
          <p:cNvSpPr/>
          <p:nvPr/>
        </p:nvSpPr>
        <p:spPr>
          <a:xfrm rot="0" flipH="false" flipV="false">
            <a:off x="5099029" y="2373281"/>
            <a:ext cx="1472113" cy="23134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TAI人类智能比例</a:t>
            </a:r>
            <a:endParaRPr/>
          </a:p>
        </p:txBody>
      </p:sp>
      <p:sp>
        <p:nvSpPr>
          <p:cNvPr id="94" name="文本框 37"/>
          <p:cNvSpPr txBox="true"/>
          <p:nvPr/>
        </p:nvSpPr>
        <p:spPr>
          <a:xfrm rot="0" flipH="false" flipV="false">
            <a:off x="2393950" y="2177594"/>
            <a:ext cx="1003300" cy="641350"/>
          </a:xfrm>
          <a:prstGeom prst="rect">
            <a:avLst/>
          </a:prstGeom>
          <a:noFill/>
        </p:spPr>
        <p:txBody>
          <a:bodyPr wrap="none" rtlCol="false">
            <a:spAutoFit/>
          </a:bodyPr>
          <a:lstStyle/>
          <a:p>
            <a:pPr/>
            <a:r>
              <a:rPr lang="zh-CN" sz="1200">
                <a:solidFill>
                  <a:srgbClr val="ffc000">
                    <a:alpha val="100000"/>
                  </a:srgbClr>
                </a:solidFill>
              </a:rPr>
              <a:t>创意软件</a:t>
            </a:r>
            <a:endParaRPr/>
          </a:p>
          <a:p>
            <a:pPr/>
            <a:r>
              <a:rPr lang="zh-CN" sz="1200">
                <a:solidFill>
                  <a:srgbClr val="ffc000">
                    <a:alpha val="100000"/>
                  </a:srgbClr>
                </a:solidFill>
              </a:rPr>
              <a:t>Creative </a:t>
            </a:r>
            <a:endParaRPr/>
          </a:p>
          <a:p>
            <a:pPr/>
            <a:r>
              <a:rPr lang="zh-CN" sz="1200">
                <a:solidFill>
                  <a:srgbClr val="ffc000">
                    <a:alpha val="100000"/>
                  </a:srgbClr>
                </a:solidFill>
              </a:rPr>
              <a:t>Software</a:t>
            </a:r>
            <a:endParaRPr/>
          </a:p>
        </p:txBody>
      </p:sp>
      <p:sp>
        <p:nvSpPr>
          <p:cNvPr id="95" name="矩形: 圆角 5"/>
          <p:cNvSpPr/>
          <p:nvPr/>
        </p:nvSpPr>
        <p:spPr>
          <a:xfrm rot="0" flipH="false" flipV="false">
            <a:off x="959802" y="2859308"/>
            <a:ext cx="1019238" cy="23279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创意作品</a:t>
            </a:r>
            <a:endParaRPr/>
          </a:p>
        </p:txBody>
      </p:sp>
      <p:sp>
        <p:nvSpPr>
          <p:cNvPr id="96" name="矩形: 圆角 5"/>
          <p:cNvSpPr/>
          <p:nvPr/>
        </p:nvSpPr>
        <p:spPr>
          <a:xfrm rot="0" flipH="false" flipV="false">
            <a:off x="2685970" y="1362506"/>
            <a:ext cx="1555830" cy="23134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创作者</a:t>
            </a:r>
            <a:endParaRPr/>
          </a:p>
        </p:txBody>
      </p:sp>
      <p:cxnSp>
        <p:nvCxnSpPr>
          <p:cNvPr id="97" name="连接符: 曲线 106"/>
          <p:cNvCxnSpPr>
            <a:stCxn id="95" idx="0"/>
            <a:endCxn id="96" idx="1"/>
          </p:cNvCxnSpPr>
          <p:nvPr/>
        </p:nvCxnSpPr>
        <p:spPr>
          <a:xfrm rot="5400000" flipH="true" flipV="true">
            <a:off x="1387475" y="1558925"/>
            <a:ext cx="1377950" cy="1219200"/>
          </a:xfrm>
          <a:prstGeom prst="curvedConnector2">
            <a:avLst/>
          </a:prstGeom>
          <a:ln>
            <a:solidFill>
              <a:schemeClr val="bg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连接符: 曲线 106"/>
          <p:cNvCxnSpPr>
            <a:stCxn id="96" idx="3"/>
            <a:endCxn id="68" idx="1"/>
          </p:cNvCxnSpPr>
          <p:nvPr/>
        </p:nvCxnSpPr>
        <p:spPr>
          <a:xfrm rot="0" flipH="false" flipV="false">
            <a:off x="4241800" y="1475317"/>
            <a:ext cx="1968500" cy="8466"/>
          </a:xfrm>
          <a:prstGeom prst="curvedConnector2">
            <a:avLst/>
          </a:prstGeom>
          <a:ln>
            <a:solidFill>
              <a:schemeClr val="bg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连接符: 曲线 106"/>
          <p:cNvCxnSpPr>
            <a:stCxn id="93" idx="1"/>
            <a:endCxn id="95" idx="3"/>
          </p:cNvCxnSpPr>
          <p:nvPr/>
        </p:nvCxnSpPr>
        <p:spPr>
          <a:xfrm rot="0" flipH="true" flipV="false">
            <a:off x="1981200" y="2973917"/>
            <a:ext cx="298450" cy="8466"/>
          </a:xfrm>
          <a:prstGeom prst="curvedConnector2">
            <a:avLst/>
          </a:prstGeom>
          <a:ln>
            <a:solidFill>
              <a:schemeClr val="bg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: 圆角 5"/>
          <p:cNvSpPr/>
          <p:nvPr/>
        </p:nvSpPr>
        <p:spPr>
          <a:xfrm rot="0" flipH="false" flipV="false">
            <a:off x="9197939" y="2818944"/>
            <a:ext cx="1555830" cy="23134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美术资产E</a:t>
            </a:r>
            <a:endParaRPr/>
          </a:p>
        </p:txBody>
      </p:sp>
      <p:sp>
        <p:nvSpPr>
          <p:cNvPr id="74" name="矩形: 圆角 5"/>
          <p:cNvSpPr/>
          <p:nvPr/>
        </p:nvSpPr>
        <p:spPr>
          <a:xfrm rot="0" flipH="false" flipV="false">
            <a:off x="7338802" y="2382597"/>
            <a:ext cx="1555830" cy="23134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美术资产C</a:t>
            </a:r>
            <a:endParaRPr/>
          </a:p>
        </p:txBody>
      </p:sp>
      <p:sp>
        <p:nvSpPr>
          <p:cNvPr id="101" name="矩形: 圆角 5"/>
          <p:cNvSpPr/>
          <p:nvPr/>
        </p:nvSpPr>
        <p:spPr>
          <a:xfrm rot="0" flipH="false" flipV="false">
            <a:off x="6291268" y="5044304"/>
            <a:ext cx="1160718" cy="23134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美术资产B</a:t>
            </a:r>
            <a:endParaRPr/>
          </a:p>
        </p:txBody>
      </p:sp>
      <p:cxnSp>
        <p:nvCxnSpPr>
          <p:cNvPr id="102" name="连接符: 曲线 18"/>
          <p:cNvCxnSpPr>
            <a:stCxn id="72" idx="2"/>
            <a:endCxn id="86" idx="0"/>
          </p:cNvCxnSpPr>
          <p:nvPr/>
        </p:nvCxnSpPr>
        <p:spPr>
          <a:xfrm rot="5400000" flipH="false" flipV="true">
            <a:off x="3810000" y="4552950"/>
            <a:ext cx="1111250" cy="2559050"/>
          </a:xfrm>
          <a:prstGeom prst="curvedConnector3">
            <a:avLst>
              <a:gd name="adj1" fmla="val 50000"/>
            </a:avLst>
          </a:prstGeom>
          <a:ln w="6350">
            <a:solidFill>
              <a:srgbClr val="ffffff">
                <a:alpha val="100000"/>
              </a:srgb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: 圆角 5"/>
          <p:cNvSpPr/>
          <p:nvPr/>
        </p:nvSpPr>
        <p:spPr>
          <a:xfrm rot="0" flipH="false" flipV="false">
            <a:off x="163473" y="3463202"/>
            <a:ext cx="1019255" cy="23277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>
                <a:alpha val="10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r>
              <a:rPr sz="1200">
                <a:solidFill>
                  <a:schemeClr val="bg1">
                    <a:alpha val="100000"/>
                  </a:schemeClr>
                </a:solidFill>
              </a:rPr>
              <a:t>钱包</a:t>
            </a:r>
            <a:endParaRPr/>
          </a:p>
        </p:txBody>
      </p:sp>
      <p:sp>
        <p:nvSpPr>
          <p:cNvPr id="89" name="矩形: 圆角 5"/>
          <p:cNvSpPr/>
          <p:nvPr/>
        </p:nvSpPr>
        <p:spPr>
          <a:xfrm rot="0" flipH="false" flipV="false">
            <a:off x="9929232" y="6388933"/>
            <a:ext cx="1019255" cy="232779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alpha val="10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BlockE</a:t>
            </a:r>
            <a:endParaRPr/>
          </a:p>
        </p:txBody>
      </p:sp>
      <p:cxnSp>
        <p:nvCxnSpPr>
          <p:cNvPr id="104" name="连接符: 曲线 18"/>
          <p:cNvCxnSpPr>
            <a:stCxn id="86" idx="1"/>
            <a:endCxn id="103" idx="2"/>
          </p:cNvCxnSpPr>
          <p:nvPr/>
        </p:nvCxnSpPr>
        <p:spPr>
          <a:xfrm rot="0" flipH="true" flipV="true">
            <a:off x="673100" y="3695700"/>
            <a:ext cx="4464050" cy="2806700"/>
          </a:xfrm>
          <a:prstGeom prst="curvedConnector2">
            <a:avLst/>
          </a:prstGeom>
          <a:ln w="6350">
            <a:solidFill>
              <a:srgbClr val="ffffff">
                <a:alpha val="100000"/>
              </a:srgb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连接符: 曲线 18"/>
          <p:cNvCxnSpPr>
            <a:stCxn id="103" idx="0"/>
            <a:endCxn id="96" idx="1"/>
          </p:cNvCxnSpPr>
          <p:nvPr/>
        </p:nvCxnSpPr>
        <p:spPr>
          <a:xfrm rot="5400000" flipH="true" flipV="true">
            <a:off x="688975" y="1463675"/>
            <a:ext cx="1981200" cy="2012950"/>
          </a:xfrm>
          <a:prstGeom prst="curvedConnector2">
            <a:avLst/>
          </a:prstGeom>
          <a:ln w="6350">
            <a:solidFill>
              <a:srgbClr val="ffffff">
                <a:alpha val="100000"/>
              </a:srgb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: 圆角 5"/>
          <p:cNvSpPr/>
          <p:nvPr/>
        </p:nvSpPr>
        <p:spPr>
          <a:xfrm rot="0" flipH="false" flipV="false">
            <a:off x="8620051" y="6388933"/>
            <a:ext cx="1019255" cy="23277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BlockD</a:t>
            </a:r>
            <a:endParaRPr/>
          </a:p>
        </p:txBody>
      </p:sp>
      <p:cxnSp>
        <p:nvCxnSpPr>
          <p:cNvPr id="107" name="连接符: 曲线 18"/>
          <p:cNvCxnSpPr>
            <a:stCxn id="86" idx="3"/>
            <a:endCxn id="90" idx="3"/>
          </p:cNvCxnSpPr>
          <p:nvPr/>
        </p:nvCxnSpPr>
        <p:spPr>
          <a:xfrm rot="0" flipH="false" flipV="true">
            <a:off x="6153150" y="4565650"/>
            <a:ext cx="4279900" cy="1936750"/>
          </a:xfrm>
          <a:prstGeom prst="curvedConnector2">
            <a:avLst/>
          </a:prstGeom>
          <a:ln w="6350">
            <a:solidFill>
              <a:srgbClr val="ffffff">
                <a:alpha val="100000"/>
              </a:srgb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: 圆角 5"/>
          <p:cNvSpPr/>
          <p:nvPr/>
        </p:nvSpPr>
        <p:spPr>
          <a:xfrm rot="0" flipH="false" flipV="false">
            <a:off x="8798566" y="3407155"/>
            <a:ext cx="2354480" cy="23134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r>
              <a:rPr lang="zh-CN" sz="1200">
                <a:solidFill>
                  <a:schemeClr val="bg1">
                    <a:alpha val="100000"/>
                  </a:schemeClr>
                </a:solidFill>
              </a:rPr>
              <a:t>https://ipfs.io/ipfs/URL</a:t>
            </a:r>
            <a:endParaRPr/>
          </a:p>
        </p:txBody>
      </p:sp>
      <p:cxnSp>
        <p:nvCxnSpPr>
          <p:cNvPr id="108" name="连接符: 曲线 106"/>
          <p:cNvCxnSpPr>
            <a:stCxn id="92" idx="0"/>
            <a:endCxn id="100" idx="2"/>
          </p:cNvCxnSpPr>
          <p:nvPr/>
        </p:nvCxnSpPr>
        <p:spPr>
          <a:xfrm rot="5400000" flipH="true" flipV="false">
            <a:off x="9794059" y="3224742"/>
            <a:ext cx="361950" cy="8466"/>
          </a:xfrm>
          <a:prstGeom prst="curvedConnector2">
            <a:avLst/>
          </a:prstGeom>
          <a:ln>
            <a:solidFill>
              <a:schemeClr val="bg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"/>
          <p:cNvSpPr txBox="true"/>
          <p:nvPr/>
        </p:nvSpPr>
        <p:spPr>
          <a:xfrm rot="0" flipH="false" flipV="false">
            <a:off x="254000" y="957166"/>
            <a:ext cx="22860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>
                <a:solidFill>
                  <a:schemeClr val="bg1">
                    <a:alpha val="100000"/>
                  </a:schemeClr>
                </a:solidFill>
              </a:rPr>
              <a:t>1. </a:t>
            </a:r>
            <a:r>
              <a:rPr lang="zh-CN">
                <a:solidFill>
                  <a:schemeClr val="bg1">
                    <a:alpha val="100000"/>
                  </a:schemeClr>
                </a:solidFill>
              </a:rPr>
              <a:t>开发的绘图软件</a:t>
            </a:r>
            <a:endParaRPr/>
          </a:p>
        </p:txBody>
      </p:sp>
      <p:pic>
        <p:nvPicPr>
          <p:cNvPr id="111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254000" y="1652560"/>
            <a:ext cx="2199836" cy="2566974"/>
          </a:xfrm>
          <a:prstGeom prst="rect"/>
        </p:spPr>
      </p:pic>
      <p:sp>
        <p:nvSpPr>
          <p:cNvPr id="112" name=""/>
          <p:cNvSpPr txBox="true"/>
          <p:nvPr/>
        </p:nvSpPr>
        <p:spPr>
          <a:xfrm rot="0" flipH="false" flipV="false">
            <a:off x="3007341" y="1004791"/>
            <a:ext cx="3606800" cy="6413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>
                <a:solidFill>
                  <a:schemeClr val="bg1">
                    <a:alpha val="100000"/>
                  </a:schemeClr>
                </a:solidFill>
              </a:rPr>
              <a:t>2. </a:t>
            </a:r>
            <a:r>
              <a:rPr lang="zh-CN">
                <a:solidFill>
                  <a:schemeClr val="bg1">
                    <a:alpha val="100000"/>
                  </a:schemeClr>
                </a:solidFill>
              </a:rPr>
              <a:t>绘制后将.json和作品上传本地</a:t>
            </a:r>
            <a:r>
              <a:rPr lang="en-US">
                <a:solidFill>
                  <a:schemeClr val="bg1">
                    <a:alpha val="100000"/>
                  </a:schemeClr>
                </a:solidFill>
              </a:rPr>
              <a:t>IPFS</a:t>
            </a:r>
            <a:endParaRPr/>
          </a:p>
        </p:txBody>
      </p:sp>
      <p:pic>
        <p:nvPicPr>
          <p:cNvPr id="113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3218554" y="1646141"/>
            <a:ext cx="2006600" cy="1273880"/>
          </a:xfrm>
          <a:prstGeom prst="rect"/>
        </p:spPr>
      </p:pic>
      <p:sp>
        <p:nvSpPr>
          <p:cNvPr id="114" name=""/>
          <p:cNvSpPr txBox="true"/>
          <p:nvPr/>
        </p:nvSpPr>
        <p:spPr>
          <a:xfrm rot="0" flipH="false" flipV="false">
            <a:off x="7582569" y="820641"/>
            <a:ext cx="3055761" cy="6413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>
                <a:solidFill>
                  <a:schemeClr val="bg1">
                    <a:alpha val="100000"/>
                  </a:schemeClr>
                </a:solidFill>
              </a:rPr>
              <a:t>3. </a:t>
            </a:r>
            <a:r>
              <a:rPr lang="zh-CN">
                <a:solidFill>
                  <a:schemeClr val="bg1">
                    <a:alpha val="100000"/>
                  </a:schemeClr>
                </a:solidFill>
              </a:rPr>
              <a:t>获取</a:t>
            </a:r>
            <a:r>
              <a:rPr lang="en-US">
                <a:solidFill>
                  <a:schemeClr val="bg1">
                    <a:alpha val="100000"/>
                  </a:schemeClr>
                </a:solidFill>
              </a:rPr>
              <a:t>IPFS</a:t>
            </a:r>
            <a:r>
              <a:rPr lang="zh-CN">
                <a:solidFill>
                  <a:schemeClr val="bg1">
                    <a:alpha val="100000"/>
                  </a:schemeClr>
                </a:solidFill>
              </a:rPr>
              <a:t>哈希后自动上传至</a:t>
            </a:r>
            <a:r>
              <a:rPr lang="en-US">
                <a:solidFill>
                  <a:schemeClr val="bg1">
                    <a:alpha val="100000"/>
                  </a:schemeClr>
                </a:solidFill>
              </a:rPr>
              <a:t>Ganache</a:t>
            </a:r>
            <a:r>
              <a:rPr lang="zh-CN">
                <a:solidFill>
                  <a:schemeClr val="bg1">
                    <a:alpha val="100000"/>
                  </a:schemeClr>
                </a:solidFill>
              </a:rPr>
              <a:t>本地合约</a:t>
            </a:r>
            <a:endParaRPr/>
          </a:p>
        </p:txBody>
      </p:sp>
      <p:pic>
        <p:nvPicPr>
          <p:cNvPr id="115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5806427" y="1822691"/>
            <a:ext cx="6224222" cy="323181"/>
          </a:xfrm>
          <a:prstGeom prst="rect"/>
        </p:spPr>
      </p:pic>
      <p:pic>
        <p:nvPicPr>
          <p:cNvPr id="116" name="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8110825" y="2228588"/>
            <a:ext cx="1643649" cy="1601411"/>
          </a:xfrm>
          <a:prstGeom prst="rect"/>
        </p:spPr>
      </p:pic>
      <p:pic>
        <p:nvPicPr>
          <p:cNvPr id="117" name="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 flipH="false" flipV="false">
            <a:off x="6614141" y="3912715"/>
            <a:ext cx="4608795" cy="1601412"/>
          </a:xfrm>
          <a:prstGeom prst="rect"/>
          <a:ln w="12700">
            <a:solidFill>
              <a:srgbClr val="5c5c5c">
                <a:alpha val="100000"/>
              </a:srgbClr>
            </a:solidFill>
            <a:prstDash val="solid"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5735314" y="1711071"/>
            <a:ext cx="3306931" cy="2656531"/>
          </a:xfrm>
          <a:prstGeom prst="rect"/>
        </p:spPr>
      </p:pic>
      <p:sp>
        <p:nvSpPr>
          <p:cNvPr id="120" name=""/>
          <p:cNvSpPr txBox="true"/>
          <p:nvPr/>
        </p:nvSpPr>
        <p:spPr>
          <a:xfrm rot="0" flipH="false" flipV="false">
            <a:off x="9042245" y="104317"/>
            <a:ext cx="2844800" cy="546100"/>
          </a:xfrm>
          <a:prstGeom prst="rect"/>
        </p:spPr>
        <p:txBody>
          <a:bodyPr>
            <a:spAutoFit/>
          </a:bodyPr>
          <a:p>
            <a:pPr/>
            <a:r>
              <a:rPr sz="1000">
                <a:solidFill>
                  <a:srgbClr val="FFC000">
                    <a:alpha val="100000"/>
                  </a:srgbClr>
                </a:solidFill>
              </a:rPr>
              <a:t>https://ipfs.io/ipfs/</a:t>
            </a:r>
            <a:r>
              <a:rPr sz="1000">
                <a:solidFill>
                  <a:schemeClr val="bg1">
                    <a:alpha val="100000"/>
                  </a:schemeClr>
                </a:solidFill>
              </a:rPr>
              <a:t>QmQuqtHQ1zB9on6qCNTEgkNYsnjDqfR7H2VDPxReadKAvy/portrait.jpg</a:t>
            </a:r>
            <a:endParaRPr/>
          </a:p>
        </p:txBody>
      </p:sp>
      <p:sp>
        <p:nvSpPr>
          <p:cNvPr id="121" name=""/>
          <p:cNvSpPr txBox="true"/>
          <p:nvPr/>
        </p:nvSpPr>
        <p:spPr>
          <a:xfrm rot="0" flipH="false" flipV="false">
            <a:off x="9299993" y="4655008"/>
            <a:ext cx="2330450" cy="457200"/>
          </a:xfrm>
          <a:prstGeom prst="rect"/>
        </p:spPr>
        <p:txBody>
          <a:bodyPr>
            <a:spAutoFit/>
          </a:bodyPr>
          <a:p>
            <a:pPr/>
            <a:r>
              <a:rPr sz="1200">
                <a:solidFill>
                  <a:schemeClr val="bg1">
                    <a:alpha val="100000"/>
                  </a:schemeClr>
                </a:solidFill>
              </a:rPr>
              <a:t>在</a:t>
            </a:r>
            <a:r>
              <a:rPr sz="1200">
                <a:solidFill>
                  <a:schemeClr val="bg1">
                    <a:alpha val="100000"/>
                  </a:schemeClr>
                </a:solidFill>
              </a:rPr>
              <a:t>ipfs</a:t>
            </a:r>
            <a:r>
              <a:rPr sz="1200">
                <a:solidFill>
                  <a:schemeClr val="bg1">
                    <a:alpha val="100000"/>
                  </a:schemeClr>
                </a:solidFill>
              </a:rPr>
              <a:t>网关后粘贴地址即可获取美术资产</a:t>
            </a:r>
            <a:endParaRPr/>
          </a:p>
        </p:txBody>
      </p:sp>
      <p:sp>
        <p:nvSpPr>
          <p:cNvPr id="122" name=""/>
          <p:cNvSpPr txBox="true"/>
          <p:nvPr/>
        </p:nvSpPr>
        <p:spPr>
          <a:xfrm rot="0" flipH="false" flipV="false">
            <a:off x="5966380" y="4655008"/>
            <a:ext cx="2844800" cy="273050"/>
          </a:xfrm>
          <a:prstGeom prst="rect"/>
        </p:spPr>
        <p:txBody>
          <a:bodyPr>
            <a:spAutoFit/>
          </a:bodyPr>
          <a:p>
            <a:pPr/>
            <a:r>
              <a:rPr sz="1200">
                <a:solidFill>
                  <a:schemeClr val="bg1">
                    <a:alpha val="100000"/>
                  </a:schemeClr>
                </a:solidFill>
              </a:rPr>
              <a:t>在</a:t>
            </a:r>
            <a:r>
              <a:rPr sz="1200">
                <a:solidFill>
                  <a:schemeClr val="bg1">
                    <a:alpha val="100000"/>
                  </a:schemeClr>
                </a:solidFill>
              </a:rPr>
              <a:t>transaction</a:t>
            </a:r>
            <a:r>
              <a:rPr sz="1200">
                <a:solidFill>
                  <a:schemeClr val="bg1">
                    <a:alpha val="100000"/>
                  </a:schemeClr>
                </a:solidFill>
              </a:rPr>
              <a:t>的</a:t>
            </a:r>
            <a:r>
              <a:rPr sz="1200">
                <a:solidFill>
                  <a:schemeClr val="bg1">
                    <a:alpha val="100000"/>
                  </a:schemeClr>
                </a:solidFill>
              </a:rPr>
              <a:t>Logs</a:t>
            </a:r>
            <a:r>
              <a:rPr sz="1200">
                <a:solidFill>
                  <a:schemeClr val="bg1">
                    <a:alpha val="100000"/>
                  </a:schemeClr>
                </a:solidFill>
              </a:rPr>
              <a:t>中找到</a:t>
            </a:r>
            <a:r>
              <a:rPr sz="1200">
                <a:solidFill>
                  <a:schemeClr val="bg1">
                    <a:alpha val="100000"/>
                  </a:schemeClr>
                </a:solidFill>
              </a:rPr>
              <a:t>ipfs</a:t>
            </a:r>
            <a:r>
              <a:rPr sz="1200">
                <a:solidFill>
                  <a:schemeClr val="bg1">
                    <a:alpha val="100000"/>
                  </a:schemeClr>
                </a:solidFill>
              </a:rPr>
              <a:t>地址</a:t>
            </a:r>
            <a:endParaRPr/>
          </a:p>
        </p:txBody>
      </p:sp>
      <p:sp>
        <p:nvSpPr>
          <p:cNvPr id="123" name=""/>
          <p:cNvSpPr txBox="true"/>
          <p:nvPr/>
        </p:nvSpPr>
        <p:spPr>
          <a:xfrm rot="0" flipH="false" flipV="false">
            <a:off x="148009" y="4518483"/>
            <a:ext cx="2844800" cy="825500"/>
          </a:xfrm>
          <a:prstGeom prst="rect"/>
        </p:spPr>
        <p:txBody>
          <a:bodyPr>
            <a:spAutoFit/>
          </a:bodyPr>
          <a:p>
            <a:pPr/>
            <a:r>
              <a:rPr sz="1200">
                <a:solidFill>
                  <a:schemeClr val="bg1">
                    <a:alpha val="100000"/>
                  </a:schemeClr>
                </a:solidFill>
              </a:rPr>
              <a:t>我们测试了</a:t>
            </a:r>
            <a:r>
              <a:rPr sz="1200">
                <a:solidFill>
                  <a:schemeClr val="bg1">
                    <a:alpha val="100000"/>
                  </a:schemeClr>
                </a:solidFill>
              </a:rPr>
              <a:t>thirdweb</a:t>
            </a:r>
            <a:r>
              <a:rPr sz="1200">
                <a:solidFill>
                  <a:schemeClr val="bg1">
                    <a:alpha val="100000"/>
                  </a:schemeClr>
                </a:solidFill>
              </a:rPr>
              <a:t>基于</a:t>
            </a:r>
            <a:r>
              <a:rPr sz="1200">
                <a:solidFill>
                  <a:srgbClr val="FF0000">
                    <a:alpha val="100000"/>
                  </a:srgbClr>
                </a:solidFill>
              </a:rPr>
              <a:t>Ethereum Sepolia FAUCET</a:t>
            </a:r>
            <a:r>
              <a:rPr sz="1200">
                <a:solidFill>
                  <a:schemeClr val="bg1">
                    <a:alpha val="100000"/>
                  </a:schemeClr>
                </a:solidFill>
              </a:rPr>
              <a:t>建立了测试合约可以上传美术资产形成</a:t>
            </a:r>
            <a:r>
              <a:rPr sz="1200">
                <a:solidFill>
                  <a:schemeClr val="bg1">
                    <a:alpha val="100000"/>
                  </a:schemeClr>
                </a:solidFill>
              </a:rPr>
              <a:t>Uri</a:t>
            </a:r>
            <a:r>
              <a:rPr sz="1200">
                <a:solidFill>
                  <a:schemeClr val="bg1">
                    <a:alpha val="100000"/>
                  </a:schemeClr>
                </a:solidFill>
              </a:rPr>
              <a:t>，并</a:t>
            </a:r>
            <a:r>
              <a:rPr sz="1200">
                <a:solidFill>
                  <a:schemeClr val="bg1">
                    <a:alpha val="100000"/>
                  </a:schemeClr>
                </a:solidFill>
              </a:rPr>
              <a:t>Mint</a:t>
            </a:r>
            <a:r>
              <a:rPr sz="1200">
                <a:solidFill>
                  <a:schemeClr val="bg1">
                    <a:alpha val="100000"/>
                  </a:schemeClr>
                </a:solidFill>
              </a:rPr>
              <a:t>到钱包地址</a:t>
            </a:r>
            <a:endParaRPr/>
          </a:p>
        </p:txBody>
      </p:sp>
      <p:pic>
        <p:nvPicPr>
          <p:cNvPr id="124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148009" y="1849789"/>
            <a:ext cx="2859530" cy="2199639"/>
          </a:xfrm>
          <a:prstGeom prst="rect"/>
        </p:spPr>
      </p:pic>
      <p:pic>
        <p:nvPicPr>
          <p:cNvPr id="125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3199396" y="2005023"/>
            <a:ext cx="2329331" cy="2068626"/>
          </a:xfrm>
          <a:prstGeom prst="rect"/>
        </p:spPr>
      </p:pic>
      <p:sp>
        <p:nvSpPr>
          <p:cNvPr id="126" name=""/>
          <p:cNvSpPr txBox="true"/>
          <p:nvPr/>
        </p:nvSpPr>
        <p:spPr>
          <a:xfrm rot="0" flipH="false" flipV="false">
            <a:off x="3314941" y="4655008"/>
            <a:ext cx="2330450" cy="273050"/>
          </a:xfrm>
          <a:prstGeom prst="rect"/>
        </p:spPr>
        <p:txBody>
          <a:bodyPr>
            <a:spAutoFit/>
          </a:bodyPr>
          <a:p>
            <a:pPr/>
            <a:r>
              <a:rPr sz="1200">
                <a:solidFill>
                  <a:schemeClr val="bg1">
                    <a:alpha val="100000"/>
                  </a:schemeClr>
                </a:solidFill>
              </a:rPr>
              <a:t>Opensea Testnet</a:t>
            </a:r>
            <a:r>
              <a:rPr sz="1200">
                <a:solidFill>
                  <a:schemeClr val="bg1">
                    <a:alpha val="100000"/>
                  </a:schemeClr>
                </a:solidFill>
              </a:rPr>
              <a:t>中可以被购买</a:t>
            </a:r>
            <a:endParaRPr/>
          </a:p>
        </p:txBody>
      </p:sp>
      <p:sp>
        <p:nvSpPr>
          <p:cNvPr id="127" name=""/>
          <p:cNvSpPr txBox="true"/>
          <p:nvPr/>
        </p:nvSpPr>
        <p:spPr>
          <a:xfrm rot="0" flipH="false" flipV="false">
            <a:off x="3199396" y="301167"/>
            <a:ext cx="2445995" cy="393700"/>
          </a:xfrm>
          <a:prstGeom prst="rect"/>
        </p:spPr>
        <p:txBody>
          <a:bodyPr>
            <a:spAutoFit/>
          </a:bodyPr>
          <a:p>
            <a:pPr/>
            <a:r>
              <a:rPr sz="1000">
                <a:solidFill>
                  <a:schemeClr val="bg1">
                    <a:alpha val="100000"/>
                  </a:schemeClr>
                </a:solidFill>
              </a:rPr>
              <a:t>https://testnets.opensea.io/zh-CN/account</a:t>
            </a:r>
            <a:endParaRPr/>
          </a:p>
        </p:txBody>
      </p:sp>
      <p:sp>
        <p:nvSpPr>
          <p:cNvPr id="128" name=""/>
          <p:cNvSpPr txBox="true"/>
          <p:nvPr/>
        </p:nvSpPr>
        <p:spPr>
          <a:xfrm rot="0" flipH="false" flipV="false">
            <a:off x="312800" y="301167"/>
            <a:ext cx="2500488" cy="698500"/>
          </a:xfrm>
          <a:prstGeom prst="rect"/>
        </p:spPr>
        <p:txBody>
          <a:bodyPr>
            <a:spAutoFit/>
          </a:bodyPr>
          <a:p>
            <a:pPr/>
            <a:r>
              <a:rPr sz="1000">
                <a:solidFill>
                  <a:schemeClr val="bg1">
                    <a:alpha val="100000"/>
                  </a:schemeClr>
                </a:solidFill>
              </a:rPr>
              <a:t>https://thirdweb.com/sepolia/0x16A3307ABABb9144bf0E1e9a6a14e9bfEfe913dC/explorer?selector=0x0075a317</a:t>
            </a:r>
            <a:endParaRPr/>
          </a:p>
        </p:txBody>
      </p:sp>
      <p:sp>
        <p:nvSpPr>
          <p:cNvPr id="129" name=""/>
          <p:cNvSpPr txBox="true"/>
          <p:nvPr/>
        </p:nvSpPr>
        <p:spPr>
          <a:xfrm rot="0" flipH="false" flipV="false">
            <a:off x="5645391" y="104317"/>
            <a:ext cx="3396854" cy="546100"/>
          </a:xfrm>
          <a:prstGeom prst="rect"/>
        </p:spPr>
        <p:txBody>
          <a:bodyPr>
            <a:spAutoFit/>
          </a:bodyPr>
          <a:p>
            <a:pPr/>
            <a:r>
              <a:rPr sz="1000">
                <a:solidFill>
                  <a:schemeClr val="bg1">
                    <a:alpha val="100000"/>
                  </a:schemeClr>
                </a:solidFill>
              </a:rPr>
              <a:t>https://sepolia.etherscan.io/tx/0x2e9a0dc4ff28ed828301006135ec46f1770db9688c180a678d32d013360afa11#eventlog</a:t>
            </a:r>
            <a:endParaRPr/>
          </a:p>
        </p:txBody>
      </p:sp>
      <p:cxnSp>
        <p:nvCxnSpPr>
          <p:cNvPr id="130" name="连接符: 曲线 18"/>
          <p:cNvCxnSpPr/>
          <p:nvPr/>
        </p:nvCxnSpPr>
        <p:spPr>
          <a:xfrm rot="0" flipH="false" flipV="false">
            <a:off x="1032879" y="4949406"/>
            <a:ext cx="0" cy="1237356"/>
          </a:xfrm>
          <a:prstGeom prst="curvedConnector3">
            <a:avLst>
              <a:gd name="adj1" fmla="val 50000"/>
            </a:avLst>
          </a:prstGeom>
          <a:ln w="6350">
            <a:solidFill>
              <a:srgbClr val="FF0000">
                <a:alpha val="100000"/>
              </a:srgb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"/>
          <p:cNvSpPr txBox="true"/>
          <p:nvPr/>
        </p:nvSpPr>
        <p:spPr>
          <a:xfrm rot="0" flipH="false" flipV="false">
            <a:off x="148009" y="6186763"/>
            <a:ext cx="3454371" cy="273050"/>
          </a:xfrm>
          <a:prstGeom prst="rect"/>
        </p:spPr>
        <p:txBody>
          <a:bodyPr>
            <a:spAutoFit/>
          </a:bodyPr>
          <a:p>
            <a:pPr/>
            <a:r>
              <a:rPr sz="1200">
                <a:solidFill>
                  <a:srgbClr val="FF0000">
                    <a:alpha val="100000"/>
                  </a:srgbClr>
                </a:solidFill>
              </a:rPr>
              <a:t>本次没有解决的地方：将</a:t>
            </a:r>
            <a:r>
              <a:rPr sz="1200">
                <a:solidFill>
                  <a:srgbClr val="FF0000">
                    <a:alpha val="100000"/>
                  </a:srgbClr>
                </a:solidFill>
              </a:rPr>
              <a:t>TAI</a:t>
            </a:r>
            <a:r>
              <a:rPr sz="1200">
                <a:solidFill>
                  <a:srgbClr val="FF0000">
                    <a:alpha val="100000"/>
                  </a:srgbClr>
                </a:solidFill>
              </a:rPr>
              <a:t>变成我们自己的链</a:t>
            </a:r>
            <a:endParaRPr/>
          </a:p>
        </p:txBody>
      </p:sp>
      <p:sp>
        <p:nvSpPr>
          <p:cNvPr id="132" name=""/>
          <p:cNvSpPr/>
          <p:nvPr/>
        </p:nvSpPr>
        <p:spPr>
          <a:xfrm rot="0" flipH="false" flipV="false">
            <a:off x="1465984" y="2723736"/>
            <a:ext cx="1347304" cy="70678"/>
          </a:xfrm>
          <a:prstGeom prst="rect">
            <a:avLst/>
          </a:prstGeom>
          <a:noFill/>
          <a:ln w="12700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pic>
        <p:nvPicPr>
          <p:cNvPr id="133" name=""/>
          <p:cNvPicPr/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9591914" y="2192600"/>
            <a:ext cx="1746608" cy="1514016"/>
          </a:xfrm>
          <a:prstGeom prst="rect"/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>
  <p:cSld>
    <p:bg>
      <p:bgPr>
        <a:solidFill>
          <a:schemeClr val="bg1">
            <a:alpha val="100000"/>
          </a:schemeClr>
        </a:solidFill>
      </p:bgPr>
    </p:bg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"/>
          <p:cNvSpPr txBox="true"/>
          <p:nvPr/>
        </p:nvSpPr>
        <p:spPr>
          <a:xfrm rot="0" flipH="false" flipV="false">
            <a:off x="4941583" y="1564199"/>
            <a:ext cx="1778000" cy="2730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algn="ctr"/>
            <a:r>
              <a:rPr sz="1200">
                <a:solidFill>
                  <a:schemeClr val="tx1">
                    <a:alpha val="100000"/>
                  </a:schemeClr>
                </a:solidFill>
              </a:rPr>
              <a:t>Membership</a:t>
            </a:r>
            <a:endParaRPr/>
          </a:p>
        </p:txBody>
      </p:sp>
      <p:sp>
        <p:nvSpPr>
          <p:cNvPr id="136" name=""/>
          <p:cNvSpPr txBox="true"/>
          <p:nvPr/>
        </p:nvSpPr>
        <p:spPr>
          <a:xfrm rot="0" flipH="false" flipV="false">
            <a:off x="4941583" y="3741487"/>
            <a:ext cx="1778000" cy="2730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algn="ctr"/>
            <a:r>
              <a:rPr sz="1200">
                <a:solidFill>
                  <a:schemeClr val="tx1">
                    <a:alpha val="100000"/>
                  </a:schemeClr>
                </a:solidFill>
              </a:rPr>
              <a:t>Credit</a:t>
            </a:r>
            <a:endParaRPr/>
          </a:p>
        </p:txBody>
      </p:sp>
      <p:sp>
        <p:nvSpPr>
          <p:cNvPr id="137" name=""/>
          <p:cNvSpPr txBox="true"/>
          <p:nvPr/>
        </p:nvSpPr>
        <p:spPr>
          <a:xfrm rot="0" flipH="false" flipV="false">
            <a:off x="6198234" y="4486755"/>
            <a:ext cx="17780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algn="ctr"/>
            <a:r>
              <a:rPr>
                <a:solidFill>
                  <a:schemeClr val="tx1">
                    <a:alpha val="100000"/>
                  </a:schemeClr>
                </a:solidFill>
              </a:rPr>
              <a:t>Sansander</a:t>
            </a:r>
            <a:endParaRPr/>
          </a:p>
        </p:txBody>
      </p:sp>
      <p:sp>
        <p:nvSpPr>
          <p:cNvPr id="138" name=""/>
          <p:cNvSpPr txBox="true"/>
          <p:nvPr/>
        </p:nvSpPr>
        <p:spPr>
          <a:xfrm rot="0" flipH="false" flipV="false">
            <a:off x="8625057" y="4486755"/>
            <a:ext cx="17780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algn="ctr"/>
            <a:r>
              <a:rPr>
                <a:solidFill>
                  <a:schemeClr val="tx1">
                    <a:alpha val="100000"/>
                  </a:schemeClr>
                </a:solidFill>
              </a:rPr>
              <a:t>｛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 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☁️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 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｝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GLOW</a:t>
            </a:r>
            <a:endParaRPr/>
          </a:p>
        </p:txBody>
      </p:sp>
      <p:sp>
        <p:nvSpPr>
          <p:cNvPr id="139" name=""/>
          <p:cNvSpPr txBox="true"/>
          <p:nvPr/>
        </p:nvSpPr>
        <p:spPr>
          <a:xfrm rot="0" flipH="false" flipV="false">
            <a:off x="1344588" y="4486755"/>
            <a:ext cx="17780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algn="ctr"/>
            <a:r>
              <a:rPr>
                <a:solidFill>
                  <a:schemeClr val="tx1">
                    <a:alpha val="100000"/>
                  </a:schemeClr>
                </a:solidFill>
              </a:rPr>
              <a:t>Jupiter</a:t>
            </a:r>
            <a:endParaRPr/>
          </a:p>
        </p:txBody>
      </p:sp>
      <p:sp>
        <p:nvSpPr>
          <p:cNvPr id="140" name=""/>
          <p:cNvSpPr txBox="true"/>
          <p:nvPr/>
        </p:nvSpPr>
        <p:spPr>
          <a:xfrm rot="0" flipH="false" flipV="false">
            <a:off x="3771411" y="4486755"/>
            <a:ext cx="17780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algn="ctr"/>
            <a:r>
              <a:rPr>
                <a:solidFill>
                  <a:schemeClr val="tx1">
                    <a:alpha val="100000"/>
                  </a:schemeClr>
                </a:solidFill>
              </a:rPr>
              <a:t>三火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-stan</a:t>
            </a:r>
            <a:endParaRPr/>
          </a:p>
        </p:txBody>
      </p:sp>
      <p:sp>
        <p:nvSpPr>
          <p:cNvPr id="141" name=""/>
          <p:cNvSpPr txBox="true"/>
          <p:nvPr/>
        </p:nvSpPr>
        <p:spPr>
          <a:xfrm rot="0" flipH="false" flipV="false">
            <a:off x="1344588" y="2321574"/>
            <a:ext cx="17780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algn="ctr"/>
            <a:r>
              <a:rPr>
                <a:solidFill>
                  <a:schemeClr val="tx1">
                    <a:alpha val="100000"/>
                  </a:schemeClr>
                </a:solidFill>
              </a:rPr>
              <a:t>俞同舟</a:t>
            </a:r>
            <a:endParaRPr/>
          </a:p>
        </p:txBody>
      </p:sp>
      <p:sp>
        <p:nvSpPr>
          <p:cNvPr id="142" name=""/>
          <p:cNvSpPr txBox="true"/>
          <p:nvPr/>
        </p:nvSpPr>
        <p:spPr>
          <a:xfrm rot="0" flipH="false" flipV="false">
            <a:off x="3464318" y="2321574"/>
            <a:ext cx="239395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algn="ctr"/>
            <a:r>
              <a:rPr>
                <a:solidFill>
                  <a:schemeClr val="tx1">
                    <a:alpha val="100000"/>
                  </a:schemeClr>
                </a:solidFill>
              </a:rPr>
              <a:t>蔡琪玟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 Cattin Tsai</a:t>
            </a:r>
            <a:endParaRPr/>
          </a:p>
        </p:txBody>
      </p:sp>
      <p:sp>
        <p:nvSpPr>
          <p:cNvPr id="143" name=""/>
          <p:cNvSpPr txBox="true"/>
          <p:nvPr/>
        </p:nvSpPr>
        <p:spPr>
          <a:xfrm rot="0" flipH="false" flipV="false">
            <a:off x="6163598" y="2321574"/>
            <a:ext cx="17780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algn="ctr"/>
            <a:r>
              <a:rPr>
                <a:solidFill>
                  <a:schemeClr val="tx1">
                    <a:alpha val="100000"/>
                  </a:schemeClr>
                </a:solidFill>
              </a:rPr>
              <a:t>周沛霖</a:t>
            </a:r>
            <a:endParaRPr/>
          </a:p>
        </p:txBody>
      </p:sp>
      <p:sp>
        <p:nvSpPr>
          <p:cNvPr id="144" name=""/>
          <p:cNvSpPr txBox="true"/>
          <p:nvPr/>
        </p:nvSpPr>
        <p:spPr>
          <a:xfrm rot="0" flipH="false" flipV="false">
            <a:off x="8555784" y="2321574"/>
            <a:ext cx="17780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algn="ctr"/>
            <a:r>
              <a:rPr>
                <a:solidFill>
                  <a:schemeClr val="tx1">
                    <a:alpha val="100000"/>
                  </a:schemeClr>
                </a:solidFill>
              </a:rPr>
              <a:t>黄骏壹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"/>
          <p:cNvPicPr>
            <a:picLocks noChangeAspect="true"/>
          </p:cNvPicPr>
          <p:nvPr/>
        </p:nvPicPr>
        <p:blipFill>
          <a:blip r:embed="rId1"/>
          <a:srcRect l="0" t="5357" r="0" b="3654"/>
          <a:stretch>
            <a:fillRect/>
          </a:stretch>
        </p:blipFill>
        <p:spPr>
          <a:xfrm rot="0" flipH="false" flipV="false">
            <a:off x="0" y="1579293"/>
            <a:ext cx="12192000" cy="3699412"/>
          </a:xfrm>
          <a:prstGeom prst="rect"/>
        </p:spPr>
      </p:pic>
      <p:sp>
        <p:nvSpPr>
          <p:cNvPr id="147" name=""/>
          <p:cNvSpPr txBox="true"/>
          <p:nvPr/>
        </p:nvSpPr>
        <p:spPr>
          <a:xfrm rot="0" flipH="false" flipV="false">
            <a:off x="0" y="0"/>
            <a:ext cx="3118866" cy="1460500"/>
          </a:xfrm>
          <a:prstGeom prst="rect">
            <a:avLst/>
          </a:prstGeom>
          <a:solidFill>
            <a:srgbClr val="0188fb">
              <a:alpha val="100000"/>
            </a:srgbClr>
          </a:solidFill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b="true"/>
              <a:t>观察</a:t>
            </a:r>
            <a:r>
              <a:rPr b="true"/>
              <a:t>2</a:t>
            </a:r>
            <a:r>
              <a:rPr b="true"/>
              <a:t>：在画廊体系中，存在商业与教育的脱节，跨界资源流动受限、</a:t>
            </a:r>
            <a:r>
              <a:rPr b="true"/>
              <a:t>画廊评价体系缺少市场和行业的反馈闭环缺乏优化</a:t>
            </a:r>
            <a:endParaRPr/>
          </a:p>
        </p:txBody>
      </p:sp>
      <p:sp>
        <p:nvSpPr>
          <p:cNvPr id="148" name=""/>
          <p:cNvSpPr txBox="true"/>
          <p:nvPr/>
        </p:nvSpPr>
        <p:spPr>
          <a:xfrm rot="0" flipH="false" flipV="false">
            <a:off x="88900" y="6200775"/>
            <a:ext cx="12014200" cy="520700"/>
          </a:xfrm>
          <a:prstGeom prst="rect"/>
        </p:spPr>
        <p:txBody>
          <a:bodyPr>
            <a:spAutoFit/>
          </a:bodyPr>
          <a:p>
            <a:pPr lvl="0" algn="l"/>
            <a:r>
              <a:rPr sz="1400" b="false">
                <a:solidFill>
                  <a:srgbClr val="000000">
                    <a:alpha val="100000"/>
                  </a:srgbClr>
                </a:solidFill>
              </a:rPr>
              <a:t>我们感兴趣的问题：</a:t>
            </a:r>
            <a:r>
              <a:rPr sz="1400" b="false">
                <a:solidFill>
                  <a:srgbClr val="000000">
                    <a:alpha val="100000"/>
                  </a:srgbClr>
                </a:solidFill>
              </a:rPr>
              <a:t>整个产业结构涉及到艺术家与艺术家、艺术家与机构、机构与机构三层的问题，</a:t>
            </a:r>
            <a:r>
              <a:rPr sz="1400" b="false">
                <a:solidFill>
                  <a:srgbClr val="000000">
                    <a:alpha val="100000"/>
                  </a:srgbClr>
                </a:solidFill>
              </a:rPr>
              <a:t>AIGC</a:t>
            </a:r>
            <a:r>
              <a:rPr sz="1400" b="false">
                <a:solidFill>
                  <a:srgbClr val="000000">
                    <a:alpha val="100000"/>
                  </a:srgbClr>
                </a:solidFill>
              </a:rPr>
              <a:t>的出现只是让问题相对复杂了一点，包括取代和共生的言论</a:t>
            </a:r>
            <a:r>
              <a:rPr sz="1400" b="false">
                <a:solidFill>
                  <a:srgbClr val="000000">
                    <a:alpha val="100000"/>
                  </a:srgbClr>
                </a:solidFill>
              </a:rPr>
              <a:t>……</a:t>
            </a:r>
            <a:r>
              <a:rPr sz="1400" b="false">
                <a:solidFill>
                  <a:srgbClr val="000000">
                    <a:alpha val="100000"/>
                  </a:srgbClr>
                </a:solidFill>
              </a:rPr>
              <a:t>老生常谈的版权问题，创意领域的成果作为售卖产品只是过去的</a:t>
            </a:r>
            <a:r>
              <a:rPr sz="1400" b="false">
                <a:solidFill>
                  <a:srgbClr val="000000">
                    <a:alpha val="100000"/>
                  </a:srgbClr>
                </a:solidFill>
              </a:rPr>
              <a:t>NFT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"/>
          <p:cNvGrpSpPr/>
          <p:nvPr/>
        </p:nvGrpSpPr>
        <p:grpSpPr>
          <a:xfrm rot="0" flipH="false" flipV="false">
            <a:off x="2649143" y="529433"/>
            <a:ext cx="8660470" cy="5116010"/>
            <a:chOff x="293383" y="102681"/>
            <a:chExt cx="11323624" cy="6576332"/>
          </a:xfrm>
        </p:grpSpPr>
        <p:sp>
          <p:nvSpPr>
            <p:cNvPr id="151" name="椭圆 40"/>
            <p:cNvSpPr/>
            <p:nvPr/>
          </p:nvSpPr>
          <p:spPr>
            <a:xfrm>
              <a:off x="5261090" y="152629"/>
              <a:ext cx="2754680" cy="275467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en-US" sz="1200"/>
                <a:t>前中后端口</a:t>
              </a:r>
              <a:r>
                <a:rPr lang="en-US" sz="1200"/>
                <a:t>+OA</a:t>
              </a:r>
              <a:endParaRPr/>
            </a:p>
          </p:txBody>
        </p:sp>
        <p:sp>
          <p:nvSpPr>
            <p:cNvPr id="152" name="椭圆 41"/>
            <p:cNvSpPr/>
            <p:nvPr/>
          </p:nvSpPr>
          <p:spPr>
            <a:xfrm>
              <a:off x="5701944" y="2366987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教务</a:t>
              </a:r>
              <a:endParaRPr/>
            </a:p>
          </p:txBody>
        </p:sp>
        <p:sp>
          <p:nvSpPr>
            <p:cNvPr id="153" name="椭圆 42"/>
            <p:cNvSpPr/>
            <p:nvPr/>
          </p:nvSpPr>
          <p:spPr>
            <a:xfrm>
              <a:off x="4773102" y="1557913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作品</a:t>
              </a:r>
              <a:endParaRPr/>
            </a:p>
          </p:txBody>
        </p:sp>
        <p:sp>
          <p:nvSpPr>
            <p:cNvPr id="154" name="椭圆 43"/>
            <p:cNvSpPr/>
            <p:nvPr/>
          </p:nvSpPr>
          <p:spPr>
            <a:xfrm>
              <a:off x="7187301" y="102682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签约</a:t>
              </a:r>
              <a:endParaRPr/>
            </a:p>
          </p:txBody>
        </p:sp>
        <p:sp>
          <p:nvSpPr>
            <p:cNvPr id="155" name="椭圆 44"/>
            <p:cNvSpPr/>
            <p:nvPr/>
          </p:nvSpPr>
          <p:spPr>
            <a:xfrm>
              <a:off x="5022046" y="286071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人效</a:t>
              </a:r>
              <a:endParaRPr/>
            </a:p>
          </p:txBody>
        </p:sp>
        <p:sp>
          <p:nvSpPr>
            <p:cNvPr id="156" name="椭圆 31"/>
            <p:cNvSpPr/>
            <p:nvPr/>
          </p:nvSpPr>
          <p:spPr>
            <a:xfrm>
              <a:off x="8131243" y="3270193"/>
              <a:ext cx="2908442" cy="290843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endParaRPr lang="en-US" sz="1200"/>
            </a:p>
            <a:p>
              <a:pPr algn="ctr"/>
              <a:endParaRPr lang="en-US" sz="1200"/>
            </a:p>
            <a:p>
              <a:pPr algn="ctr"/>
              <a:r>
                <a:rPr lang="zh-CN" sz="1200"/>
                <a:t>企业共享商业合作</a:t>
              </a:r>
              <a:endParaRPr/>
            </a:p>
          </p:txBody>
        </p:sp>
        <p:sp>
          <p:nvSpPr>
            <p:cNvPr id="157" name="椭圆 33"/>
            <p:cNvSpPr/>
            <p:nvPr/>
          </p:nvSpPr>
          <p:spPr>
            <a:xfrm>
              <a:off x="10544777" y="4917417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设备</a:t>
              </a:r>
              <a:endParaRPr/>
            </a:p>
          </p:txBody>
        </p:sp>
        <p:sp>
          <p:nvSpPr>
            <p:cNvPr id="158" name="椭圆 34"/>
            <p:cNvSpPr/>
            <p:nvPr/>
          </p:nvSpPr>
          <p:spPr>
            <a:xfrm>
              <a:off x="8672657" y="3001621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软件</a:t>
              </a:r>
              <a:endParaRPr/>
            </a:p>
          </p:txBody>
        </p:sp>
        <p:sp>
          <p:nvSpPr>
            <p:cNvPr id="159" name="椭圆 35"/>
            <p:cNvSpPr/>
            <p:nvPr/>
          </p:nvSpPr>
          <p:spPr>
            <a:xfrm>
              <a:off x="7537350" y="4298126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课程</a:t>
              </a:r>
              <a:endParaRPr/>
            </a:p>
          </p:txBody>
        </p:sp>
        <p:sp>
          <p:nvSpPr>
            <p:cNvPr id="160" name="椭圆 36"/>
            <p:cNvSpPr/>
            <p:nvPr/>
          </p:nvSpPr>
          <p:spPr>
            <a:xfrm>
              <a:off x="9743203" y="2973543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空间</a:t>
              </a:r>
              <a:endParaRPr/>
            </a:p>
          </p:txBody>
        </p:sp>
        <p:sp>
          <p:nvSpPr>
            <p:cNvPr id="161" name="椭圆 37"/>
            <p:cNvSpPr/>
            <p:nvPr/>
          </p:nvSpPr>
          <p:spPr>
            <a:xfrm>
              <a:off x="9574439" y="5548024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活动</a:t>
              </a:r>
              <a:endParaRPr/>
            </a:p>
          </p:txBody>
        </p:sp>
        <p:sp>
          <p:nvSpPr>
            <p:cNvPr id="162" name="椭圆 39"/>
            <p:cNvSpPr/>
            <p:nvPr/>
          </p:nvSpPr>
          <p:spPr>
            <a:xfrm>
              <a:off x="8324431" y="5374180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资产</a:t>
              </a:r>
              <a:endParaRPr/>
            </a:p>
          </p:txBody>
        </p:sp>
        <p:sp>
          <p:nvSpPr>
            <p:cNvPr id="163" name="椭圆 2"/>
            <p:cNvSpPr/>
            <p:nvPr/>
          </p:nvSpPr>
          <p:spPr>
            <a:xfrm>
              <a:off x="865340" y="1943939"/>
              <a:ext cx="3639902" cy="363989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endParaRPr lang="en-US" sz="1200"/>
            </a:p>
            <a:p>
              <a:pPr algn="ctr"/>
              <a:r>
                <a:rPr lang="zh-CN" sz="1200"/>
                <a:t>跨学科贡献</a:t>
              </a:r>
              <a:endParaRPr lang="en-US"/>
            </a:p>
            <a:p>
              <a:pPr algn="ctr"/>
              <a:r>
                <a:rPr lang="zh-CN" sz="1200"/>
                <a:t>资源平台</a:t>
              </a:r>
              <a:endParaRPr/>
            </a:p>
          </p:txBody>
        </p:sp>
        <p:sp>
          <p:nvSpPr>
            <p:cNvPr id="164" name="椭圆 9"/>
            <p:cNvSpPr/>
            <p:nvPr/>
          </p:nvSpPr>
          <p:spPr>
            <a:xfrm>
              <a:off x="1392300" y="4677099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项目产出</a:t>
              </a:r>
              <a:endParaRPr/>
            </a:p>
          </p:txBody>
        </p:sp>
        <p:sp>
          <p:nvSpPr>
            <p:cNvPr id="165" name="椭圆 10"/>
            <p:cNvSpPr/>
            <p:nvPr/>
          </p:nvSpPr>
          <p:spPr>
            <a:xfrm>
              <a:off x="719450" y="2040463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项目工程</a:t>
              </a:r>
              <a:endParaRPr/>
            </a:p>
          </p:txBody>
        </p:sp>
        <p:sp>
          <p:nvSpPr>
            <p:cNvPr id="166" name="椭圆 12"/>
            <p:cNvSpPr/>
            <p:nvPr/>
          </p:nvSpPr>
          <p:spPr>
            <a:xfrm>
              <a:off x="3010569" y="1845151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项目调研</a:t>
              </a:r>
              <a:endParaRPr/>
            </a:p>
          </p:txBody>
        </p:sp>
        <p:sp>
          <p:nvSpPr>
            <p:cNvPr id="167" name="椭圆 13"/>
            <p:cNvSpPr/>
            <p:nvPr/>
          </p:nvSpPr>
          <p:spPr>
            <a:xfrm>
              <a:off x="2914082" y="4754031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项目风格</a:t>
              </a:r>
              <a:endParaRPr/>
            </a:p>
          </p:txBody>
        </p:sp>
        <p:sp>
          <p:nvSpPr>
            <p:cNvPr id="168" name="椭圆 14"/>
            <p:cNvSpPr/>
            <p:nvPr/>
          </p:nvSpPr>
          <p:spPr>
            <a:xfrm>
              <a:off x="345608" y="3392751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美术制作</a:t>
              </a:r>
              <a:endParaRPr/>
            </a:p>
          </p:txBody>
        </p:sp>
        <p:sp>
          <p:nvSpPr>
            <p:cNvPr id="169" name="椭圆 15"/>
            <p:cNvSpPr/>
            <p:nvPr/>
          </p:nvSpPr>
          <p:spPr>
            <a:xfrm>
              <a:off x="4032231" y="3311955"/>
              <a:ext cx="989815" cy="98981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研究方向</a:t>
              </a:r>
              <a:endParaRPr/>
            </a:p>
          </p:txBody>
        </p:sp>
        <p:sp>
          <p:nvSpPr>
            <p:cNvPr id="170" name="文本框 3"/>
            <p:cNvSpPr txBox="true"/>
            <p:nvPr/>
          </p:nvSpPr>
          <p:spPr>
            <a:xfrm>
              <a:off x="5526482" y="755851"/>
              <a:ext cx="2211778" cy="432615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lstStyle/>
            <a:p>
              <a:pPr algn="ctr"/>
              <a:r>
                <a:rPr lang="zh-CN" sz="1600" b="false" i="false">
                  <a:effectLst/>
                  <a:latin typeface="汉仪旗黑-105简繁"/>
                  <a:ea typeface="汉仪旗黑-105简繁"/>
                  <a:cs typeface="+mn-cs"/>
                </a:rPr>
                <a:t>机构</a:t>
              </a:r>
              <a:endParaRPr/>
            </a:p>
          </p:txBody>
        </p:sp>
        <p:sp>
          <p:nvSpPr>
            <p:cNvPr id="171" name="文本框 5"/>
            <p:cNvSpPr txBox="true"/>
            <p:nvPr/>
          </p:nvSpPr>
          <p:spPr>
            <a:xfrm>
              <a:off x="1709265" y="3022492"/>
              <a:ext cx="2500271" cy="432615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lstStyle/>
            <a:p>
              <a:pPr algn="l"/>
              <a:r>
                <a:rPr lang="zh-CN" sz="1600" b="false" i="false">
                  <a:effectLst/>
                  <a:latin typeface="汉仪旗黑-105简繁"/>
                  <a:ea typeface="汉仪旗黑-105简繁"/>
                  <a:cs typeface="+mn-cs"/>
                </a:rPr>
                <a:t>内容共享</a:t>
              </a:r>
              <a:endParaRPr/>
            </a:p>
          </p:txBody>
        </p:sp>
        <p:sp>
          <p:nvSpPr>
            <p:cNvPr id="172" name="文本框 7"/>
            <p:cNvSpPr txBox="true"/>
            <p:nvPr/>
          </p:nvSpPr>
          <p:spPr>
            <a:xfrm>
              <a:off x="8483317" y="4049274"/>
              <a:ext cx="2106871" cy="432615"/>
            </a:xfrm>
            <a:prstGeom prst="rect">
              <a:avLst/>
            </a:prstGeom>
            <a:noFill/>
          </p:spPr>
          <p:txBody>
            <a:bodyPr wrap="square" rtlCol="false">
              <a:spAutoFit/>
            </a:bodyPr>
            <a:lstStyle/>
            <a:p>
              <a:pPr algn="ctr"/>
              <a:r>
                <a:rPr lang="zh-CN" sz="1600" b="false" i="false">
                  <a:effectLst/>
                  <a:latin typeface="汉仪旗黑-105简繁"/>
                  <a:ea typeface="汉仪旗黑-105简繁"/>
                  <a:cs typeface="+mn-cs"/>
                </a:rPr>
                <a:t>校企合作</a:t>
              </a:r>
              <a:endParaRPr/>
            </a:p>
          </p:txBody>
        </p:sp>
        <p:sp>
          <p:nvSpPr>
            <p:cNvPr id="173" name="椭圆 45"/>
            <p:cNvSpPr/>
            <p:nvPr/>
          </p:nvSpPr>
          <p:spPr>
            <a:xfrm>
              <a:off x="7666904" y="1222812"/>
              <a:ext cx="989815" cy="98981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申请成功率</a:t>
              </a:r>
              <a:endParaRPr/>
            </a:p>
          </p:txBody>
        </p:sp>
        <p:sp>
          <p:nvSpPr>
            <p:cNvPr id="174" name="椭圆 46"/>
            <p:cNvSpPr/>
            <p:nvPr/>
          </p:nvSpPr>
          <p:spPr>
            <a:xfrm>
              <a:off x="10627193" y="3802498"/>
              <a:ext cx="989815" cy="98981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产业标签</a:t>
              </a:r>
              <a:endParaRPr/>
            </a:p>
          </p:txBody>
        </p:sp>
        <p:sp>
          <p:nvSpPr>
            <p:cNvPr id="175" name="椭圆 51"/>
            <p:cNvSpPr/>
            <p:nvPr/>
          </p:nvSpPr>
          <p:spPr>
            <a:xfrm>
              <a:off x="1578564" y="376206"/>
              <a:ext cx="1184856" cy="11848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内容平台</a:t>
              </a:r>
              <a:endParaRPr/>
            </a:p>
          </p:txBody>
        </p:sp>
        <p:sp>
          <p:nvSpPr>
            <p:cNvPr id="176" name="椭圆 52"/>
            <p:cNvSpPr/>
            <p:nvPr/>
          </p:nvSpPr>
          <p:spPr>
            <a:xfrm>
              <a:off x="4989921" y="5494158"/>
              <a:ext cx="1184856" cy="11848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商业生态</a:t>
              </a:r>
              <a:endParaRPr/>
            </a:p>
          </p:txBody>
        </p:sp>
        <p:sp>
          <p:nvSpPr>
            <p:cNvPr id="177" name="弧形 57"/>
            <p:cNvSpPr/>
            <p:nvPr/>
          </p:nvSpPr>
          <p:spPr>
            <a:xfrm rot="18979136">
              <a:off x="5360569" y="3495983"/>
              <a:ext cx="3324297" cy="2792488"/>
            </a:xfrm>
            <a:prstGeom prst="arc">
              <a:avLst>
                <a:gd name="adj1" fmla="val 4114595"/>
                <a:gd name="adj2" fmla="val 9831162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2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178" name="弧形 58"/>
            <p:cNvSpPr/>
            <p:nvPr/>
          </p:nvSpPr>
          <p:spPr>
            <a:xfrm>
              <a:off x="3513362" y="4050606"/>
              <a:ext cx="2498138" cy="2010789"/>
            </a:xfrm>
            <a:prstGeom prst="arc">
              <a:avLst>
                <a:gd name="adj1" fmla="val 4768781"/>
                <a:gd name="adj2" fmla="val 8822256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2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179" name="弧形 59"/>
            <p:cNvSpPr/>
            <p:nvPr/>
          </p:nvSpPr>
          <p:spPr>
            <a:xfrm>
              <a:off x="1506289" y="2806217"/>
              <a:ext cx="4460134" cy="3590029"/>
            </a:xfrm>
            <a:prstGeom prst="arc">
              <a:avLst>
                <a:gd name="adj1" fmla="val 3080005"/>
                <a:gd name="adj2" fmla="val 8822256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2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180" name="弧形 60"/>
            <p:cNvSpPr/>
            <p:nvPr/>
          </p:nvSpPr>
          <p:spPr>
            <a:xfrm>
              <a:off x="1142894" y="946596"/>
              <a:ext cx="3229126" cy="2246479"/>
            </a:xfrm>
            <a:prstGeom prst="arc">
              <a:avLst>
                <a:gd name="adj1" fmla="val 10977571"/>
                <a:gd name="adj2" fmla="val 12892753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2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181" name="弧形 61"/>
            <p:cNvSpPr/>
            <p:nvPr/>
          </p:nvSpPr>
          <p:spPr>
            <a:xfrm>
              <a:off x="293383" y="971068"/>
              <a:ext cx="3229126" cy="2246479"/>
            </a:xfrm>
            <a:prstGeom prst="arc">
              <a:avLst>
                <a:gd name="adj1" fmla="val 18718270"/>
                <a:gd name="adj2" fmla="val 21028345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2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182" name="椭圆 62"/>
            <p:cNvSpPr/>
            <p:nvPr/>
          </p:nvSpPr>
          <p:spPr>
            <a:xfrm>
              <a:off x="7458008" y="2709045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活动</a:t>
              </a:r>
              <a:endParaRPr/>
            </a:p>
          </p:txBody>
        </p:sp>
        <p:sp>
          <p:nvSpPr>
            <p:cNvPr id="183" name="椭圆 63"/>
            <p:cNvSpPr/>
            <p:nvPr/>
          </p:nvSpPr>
          <p:spPr>
            <a:xfrm>
              <a:off x="6493825" y="3377200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市场</a:t>
              </a:r>
              <a:endParaRPr/>
            </a:p>
          </p:txBody>
        </p:sp>
        <p:sp>
          <p:nvSpPr>
            <p:cNvPr id="184" name="椭圆 64"/>
            <p:cNvSpPr/>
            <p:nvPr/>
          </p:nvSpPr>
          <p:spPr>
            <a:xfrm>
              <a:off x="8543648" y="1962097"/>
              <a:ext cx="989815" cy="98981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顾问</a:t>
              </a:r>
              <a:endParaRPr/>
            </a:p>
          </p:txBody>
        </p:sp>
        <p:sp>
          <p:nvSpPr>
            <p:cNvPr id="185" name="弧形 65"/>
            <p:cNvSpPr/>
            <p:nvPr/>
          </p:nvSpPr>
          <p:spPr>
            <a:xfrm rot="17340995">
              <a:off x="3924163" y="2267705"/>
              <a:ext cx="2062797" cy="1547303"/>
            </a:xfrm>
            <a:prstGeom prst="arc">
              <a:avLst>
                <a:gd name="adj1" fmla="val 16383679"/>
                <a:gd name="adj2" fmla="val 19724259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2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186" name="弧形 66"/>
            <p:cNvSpPr/>
            <p:nvPr/>
          </p:nvSpPr>
          <p:spPr>
            <a:xfrm rot="9958424">
              <a:off x="7356100" y="944067"/>
              <a:ext cx="2062797" cy="1547303"/>
            </a:xfrm>
            <a:prstGeom prst="arc">
              <a:avLst>
                <a:gd name="adj1" fmla="val 16383679"/>
                <a:gd name="adj2" fmla="val 19724259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2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187" name="弧形 67"/>
            <p:cNvSpPr/>
            <p:nvPr/>
          </p:nvSpPr>
          <p:spPr>
            <a:xfrm rot="4417348">
              <a:off x="5234679" y="1957141"/>
              <a:ext cx="2062797" cy="1547303"/>
            </a:xfrm>
            <a:prstGeom prst="arc">
              <a:avLst>
                <a:gd name="adj1" fmla="val 17707575"/>
                <a:gd name="adj2" fmla="val 19724259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2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188" name="弧形 68"/>
            <p:cNvSpPr/>
            <p:nvPr/>
          </p:nvSpPr>
          <p:spPr>
            <a:xfrm rot="174479">
              <a:off x="5766586" y="2484737"/>
              <a:ext cx="2062797" cy="1547303"/>
            </a:xfrm>
            <a:prstGeom prst="arc">
              <a:avLst>
                <a:gd name="adj1" fmla="val 18876908"/>
                <a:gd name="adj2" fmla="val 19724259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2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189" name="弧形 69"/>
            <p:cNvSpPr/>
            <p:nvPr/>
          </p:nvSpPr>
          <p:spPr>
            <a:xfrm rot="20848007">
              <a:off x="6394124" y="3861630"/>
              <a:ext cx="2062797" cy="1547303"/>
            </a:xfrm>
            <a:prstGeom prst="arc">
              <a:avLst>
                <a:gd name="adj1" fmla="val 17296725"/>
                <a:gd name="adj2" fmla="val 20443689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2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190" name="弧形 70"/>
            <p:cNvSpPr/>
            <p:nvPr/>
          </p:nvSpPr>
          <p:spPr>
            <a:xfrm rot="14214385">
              <a:off x="8342397" y="2668290"/>
              <a:ext cx="2062797" cy="1547303"/>
            </a:xfrm>
            <a:prstGeom prst="arc">
              <a:avLst>
                <a:gd name="adj1" fmla="val 17296725"/>
                <a:gd name="adj2" fmla="val 20753955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2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191" name="弧形 71"/>
            <p:cNvSpPr/>
            <p:nvPr/>
          </p:nvSpPr>
          <p:spPr>
            <a:xfrm rot="174479">
              <a:off x="6590833" y="3450653"/>
              <a:ext cx="2062797" cy="1547303"/>
            </a:xfrm>
            <a:prstGeom prst="arc">
              <a:avLst>
                <a:gd name="adj1" fmla="val 18876908"/>
                <a:gd name="adj2" fmla="val 19724259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2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192" name="椭圆 72"/>
            <p:cNvSpPr/>
            <p:nvPr/>
          </p:nvSpPr>
          <p:spPr>
            <a:xfrm>
              <a:off x="10238110" y="852039"/>
              <a:ext cx="1184856" cy="11848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false" anchor="ctr"/>
            <a:lstStyle/>
            <a:p>
              <a:pPr algn="ctr"/>
              <a:r>
                <a:rPr lang="zh-CN" sz="1200"/>
                <a:t>生活生态</a:t>
              </a:r>
              <a:endParaRPr/>
            </a:p>
          </p:txBody>
        </p:sp>
        <p:sp>
          <p:nvSpPr>
            <p:cNvPr id="193" name="弧形 73"/>
            <p:cNvSpPr/>
            <p:nvPr/>
          </p:nvSpPr>
          <p:spPr>
            <a:xfrm>
              <a:off x="7699683" y="617004"/>
              <a:ext cx="3229126" cy="2246479"/>
            </a:xfrm>
            <a:prstGeom prst="arc">
              <a:avLst>
                <a:gd name="adj1" fmla="val 12292150"/>
                <a:gd name="adj2" fmla="val 19568284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2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194" name="弧形 74"/>
            <p:cNvSpPr/>
            <p:nvPr/>
          </p:nvSpPr>
          <p:spPr>
            <a:xfrm>
              <a:off x="9524473" y="1222813"/>
              <a:ext cx="1762665" cy="2749298"/>
            </a:xfrm>
            <a:prstGeom prst="arc">
              <a:avLst>
                <a:gd name="adj1" fmla="val 19114846"/>
                <a:gd name="adj2" fmla="val 4036515"/>
              </a:avLst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false" anchor="ctr"/>
            <a:lstStyle/>
            <a:p>
              <a:pPr algn="ctr"/>
              <a:endParaRPr lang="zh-CN" sz="1200">
                <a:ln>
                  <a:solidFill>
                    <a:schemeClr val="accent6">
                      <a:alpha val="100000"/>
                    </a:schemeClr>
                  </a:solidFill>
                </a:ln>
              </a:endParaRPr>
            </a:p>
          </p:txBody>
        </p:sp>
        <p:sp>
          <p:nvSpPr>
            <p:cNvPr id="195" name=""/>
            <p:cNvSpPr txBox="true"/>
            <p:nvPr/>
          </p:nvSpPr>
          <p:spPr>
            <a:xfrm rot="0" flipH="false" flipV="false">
              <a:off x="5133621" y="3623136"/>
              <a:ext cx="690634" cy="587704"/>
            </a:xfrm>
            <a:prstGeom prst="rect">
              <a:avLst/>
            </a:prstGeom>
            <a:solidFill>
              <a:srgbClr val="0188fb">
                <a:alpha val="100000"/>
              </a:srgb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p>
              <a:pPr/>
              <a:r>
                <a:rPr sz="1200" b="true"/>
                <a:t>培训机构</a:t>
              </a:r>
              <a:endParaRPr/>
            </a:p>
          </p:txBody>
        </p:sp>
        <p:sp>
          <p:nvSpPr>
            <p:cNvPr id="196" name=""/>
            <p:cNvSpPr txBox="true"/>
            <p:nvPr/>
          </p:nvSpPr>
          <p:spPr>
            <a:xfrm rot="0" flipH="false" flipV="false">
              <a:off x="9483612" y="5329831"/>
              <a:ext cx="1153971" cy="587704"/>
            </a:xfrm>
            <a:prstGeom prst="rect">
              <a:avLst/>
            </a:prstGeom>
            <a:solidFill>
              <a:srgbClr val="FF0000">
                <a:alpha val="100000"/>
              </a:srgb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p>
              <a:pPr/>
              <a:r>
                <a:rPr sz="1200" b="true"/>
                <a:t>机构和社会的关系</a:t>
              </a:r>
              <a:endParaRPr/>
            </a:p>
          </p:txBody>
        </p:sp>
        <p:sp>
          <p:nvSpPr>
            <p:cNvPr id="197" name=""/>
            <p:cNvSpPr txBox="true"/>
            <p:nvPr/>
          </p:nvSpPr>
          <p:spPr>
            <a:xfrm rot="0" flipH="false" flipV="false">
              <a:off x="6049409" y="1937254"/>
              <a:ext cx="1451206" cy="587704"/>
            </a:xfrm>
            <a:prstGeom prst="rect">
              <a:avLst/>
            </a:prstGeom>
            <a:solidFill>
              <a:srgbClr val="FF0000">
                <a:alpha val="100000"/>
              </a:srgb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p>
              <a:pPr/>
              <a:r>
                <a:rPr sz="1200" b="true"/>
                <a:t>管理者和老师的关系</a:t>
              </a:r>
              <a:endParaRPr/>
            </a:p>
          </p:txBody>
        </p:sp>
        <p:sp>
          <p:nvSpPr>
            <p:cNvPr id="198" name=""/>
            <p:cNvSpPr txBox="true"/>
            <p:nvPr/>
          </p:nvSpPr>
          <p:spPr>
            <a:xfrm rot="0" flipH="false" flipV="false">
              <a:off x="2116966" y="4335834"/>
              <a:ext cx="1153971" cy="824418"/>
            </a:xfrm>
            <a:prstGeom prst="rect">
              <a:avLst/>
            </a:prstGeom>
            <a:solidFill>
              <a:srgbClr val="FF0000">
                <a:alpha val="100000"/>
              </a:srgb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p>
              <a:pPr/>
              <a:r>
                <a:rPr sz="1200" b="true"/>
                <a:t>前会员和下一代会员的关系</a:t>
              </a:r>
              <a:endParaRPr/>
            </a:p>
          </p:txBody>
        </p:sp>
      </p:grpSp>
      <p:sp>
        <p:nvSpPr>
          <p:cNvPr id="199" name=""/>
          <p:cNvSpPr txBox="true"/>
          <p:nvPr/>
        </p:nvSpPr>
        <p:spPr>
          <a:xfrm rot="0" flipH="false" flipV="false">
            <a:off x="0" y="0"/>
            <a:ext cx="3142297" cy="1460500"/>
          </a:xfrm>
          <a:prstGeom prst="rect">
            <a:avLst/>
          </a:prstGeom>
          <a:solidFill>
            <a:srgbClr val="0188fb">
              <a:alpha val="100000"/>
            </a:srgbClr>
          </a:solidFill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b="true"/>
              <a:t>观察</a:t>
            </a:r>
            <a:r>
              <a:rPr b="true"/>
              <a:t>3</a:t>
            </a:r>
            <a:r>
              <a:rPr b="true"/>
              <a:t>：在培训机构体系中，存在真实研究与学习内容的脱节，缺少市场的正向反馈，学生与外界的供给关系以及内部关系的矛盾</a:t>
            </a:r>
            <a:endParaRPr/>
          </a:p>
        </p:txBody>
      </p:sp>
      <p:sp>
        <p:nvSpPr>
          <p:cNvPr id="200" name=""/>
          <p:cNvSpPr txBox="true"/>
          <p:nvPr/>
        </p:nvSpPr>
        <p:spPr>
          <a:xfrm rot="0" flipH="false" flipV="false">
            <a:off x="89630" y="6275736"/>
            <a:ext cx="12103100" cy="520700"/>
          </a:xfrm>
          <a:prstGeom prst="rect"/>
        </p:spPr>
        <p:txBody>
          <a:bodyPr>
            <a:spAutoFit/>
          </a:bodyPr>
          <a:p>
            <a:pPr/>
            <a:r>
              <a:rPr sz="1400" b="false">
                <a:solidFill>
                  <a:srgbClr val="000000">
                    <a:alpha val="100000"/>
                  </a:srgbClr>
                </a:solidFill>
              </a:rPr>
              <a:t>我们感兴趣的问题：</a:t>
            </a:r>
            <a:r>
              <a:rPr sz="1400"/>
              <a:t>人类验证在已经被数据、算法和智能技术深度改造后的创意领域的应用才是重头戏，创意过程中的人类智能比例（</a:t>
            </a:r>
            <a:r>
              <a:rPr sz="1400"/>
              <a:t>TAI</a:t>
            </a:r>
            <a:r>
              <a:rPr sz="1400"/>
              <a:t>）将成为新的重点，如何在作品创作过程中使用</a:t>
            </a:r>
            <a:r>
              <a:rPr sz="1400"/>
              <a:t>DCC</a:t>
            </a:r>
            <a:r>
              <a:rPr sz="1400"/>
              <a:t>软件的每一步产生的美术资产都会有新的价值：</a:t>
            </a:r>
            <a:r>
              <a:rPr sz="1400"/>
              <a:t>TAI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文本框 4"/>
          <p:cNvSpPr txBox="true"/>
          <p:nvPr/>
        </p:nvSpPr>
        <p:spPr>
          <a:xfrm rot="0" flipH="false" flipV="false">
            <a:off x="2329477" y="1797050"/>
            <a:ext cx="7258050" cy="3263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zh-CN" sz="3600">
                <a:latin typeface="汉仪旗黑-105简繁"/>
                <a:ea typeface="汉仪旗黑-105简繁"/>
                <a:cs typeface="+mn-cs"/>
              </a:rPr>
              <a:t>驱动：TAI</a:t>
            </a:r>
            <a:endParaRPr/>
          </a:p>
          <a:p>
            <a:pPr/>
            <a:r>
              <a:rPr lang="zh-CN" sz="2000">
                <a:latin typeface="汉仪旗黑-50S"/>
                <a:ea typeface="汉仪旗黑-50S"/>
                <a:cs typeface="+mn-cs"/>
              </a:rPr>
              <a:t>基于区块链技术可以自主定义发布的应用货币</a:t>
            </a:r>
            <a:endParaRPr lang="en-US" sz="2000">
              <a:latin typeface="汉仪旗黑-50S"/>
              <a:ea typeface="汉仪旗黑-50S"/>
              <a:cs typeface="+mn-cs"/>
            </a:endParaRPr>
          </a:p>
          <a:p>
            <a:pPr/>
            <a:endParaRPr lang="en-US" sz="2000">
              <a:latin typeface="汉仪旗黑-50S"/>
              <a:ea typeface="汉仪旗黑-50S"/>
              <a:cs typeface="+mn-cs"/>
            </a:endParaRPr>
          </a:p>
          <a:p>
            <a:pPr/>
            <a:r>
              <a:rPr lang="zh-CN" sz="3600">
                <a:latin typeface="汉仪旗黑-105简繁"/>
                <a:ea typeface="汉仪旗黑-105简繁"/>
                <a:cs typeface="+mn-cs"/>
              </a:rPr>
              <a:t>规则：创意工作量验证插件</a:t>
            </a:r>
            <a:endParaRPr/>
          </a:p>
          <a:p>
            <a:pPr/>
            <a:r>
              <a:rPr lang="zh-CN" sz="2000">
                <a:latin typeface="汉仪旗黑-50S"/>
                <a:ea typeface="汉仪旗黑-50S"/>
                <a:cs typeface="+mn-cs"/>
              </a:rPr>
              <a:t>创意行为（</a:t>
            </a:r>
            <a:r>
              <a:rPr lang="zh-CN" sz="2000">
                <a:latin typeface="汉仪旗黑-50S"/>
                <a:ea typeface="汉仪旗黑-50S"/>
                <a:cs typeface="+mn-cs"/>
              </a:rPr>
              <a:t>参考脑际比）</a:t>
            </a:r>
            <a:r>
              <a:rPr lang="zh-CN" sz="2000">
                <a:latin typeface="汉仪旗黑-50S"/>
                <a:ea typeface="汉仪旗黑-50S"/>
                <a:cs typeface="+mn-cs"/>
              </a:rPr>
              <a:t>的链接“创意软件”与“智能合约”的插件</a:t>
            </a:r>
            <a:endParaRPr/>
          </a:p>
          <a:p>
            <a:pPr/>
            <a:endParaRPr lang="en-US" sz="2000">
              <a:latin typeface="汉仪旗黑-50S"/>
              <a:ea typeface="汉仪旗黑-50S"/>
              <a:cs typeface="+mn-cs"/>
            </a:endParaRPr>
          </a:p>
          <a:p>
            <a:pPr/>
            <a:r>
              <a:rPr lang="zh-CN" sz="3600">
                <a:latin typeface="汉仪旗黑-105简繁"/>
                <a:ea typeface="汉仪旗黑-105简繁"/>
                <a:cs typeface="+mn-cs"/>
              </a:rPr>
              <a:t>组织：创造力平权宣言</a:t>
            </a:r>
            <a:endParaRPr/>
          </a:p>
          <a:p>
            <a:pPr/>
            <a:r>
              <a:rPr lang="zh-CN" sz="2000">
                <a:latin typeface="汉仪旗黑-50S"/>
                <a:ea typeface="汉仪旗黑-50S"/>
                <a:cs typeface="+mn-cs"/>
              </a:rPr>
              <a:t>定义创意行为的虚拟平台</a:t>
            </a:r>
            <a:endParaRPr/>
          </a:p>
        </p:txBody>
      </p:sp>
      <p:sp>
        <p:nvSpPr>
          <p:cNvPr id="203" name=""/>
          <p:cNvSpPr txBox="true"/>
          <p:nvPr/>
        </p:nvSpPr>
        <p:spPr>
          <a:xfrm rot="0" flipH="false" flipV="false">
            <a:off x="201196" y="159569"/>
            <a:ext cx="7340600" cy="368300"/>
          </a:xfrm>
          <a:prstGeom prst="rect">
            <a:avLst/>
          </a:prstGeom>
          <a:solidFill>
            <a:srgbClr val="0188fb">
              <a:alpha val="100000"/>
            </a:srgbClr>
          </a:solidFill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b="true"/>
              <a:t>解决方案：如何创造共识，以推动创意者更愿意进行创意，而非阻碍？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2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"/>
          <p:cNvPicPr>
            <a:picLocks noChangeAspect="true"/>
          </p:cNvPicPr>
          <p:nvPr/>
        </p:nvPicPr>
        <p:blipFill>
          <a:blip r:embed="rId1"/>
          <a:srcRect l="0" t="16791" r="265" b="12438"/>
          <a:stretch>
            <a:fillRect/>
          </a:stretch>
        </p:blipFill>
        <p:spPr>
          <a:xfrm rot="0" flipH="false" flipV="false">
            <a:off x="116473" y="5991707"/>
            <a:ext cx="11959053" cy="602190"/>
          </a:xfrm>
          <a:prstGeom prst="roundRect">
            <a:avLst/>
          </a:prstGeom>
        </p:spPr>
      </p:pic>
      <p:sp>
        <p:nvSpPr>
          <p:cNvPr id="206" name=""/>
          <p:cNvSpPr/>
          <p:nvPr/>
        </p:nvSpPr>
        <p:spPr>
          <a:xfrm rot="0" flipH="false" flipV="false">
            <a:off x="4793027" y="5970418"/>
            <a:ext cx="97692" cy="644769"/>
          </a:xfrm>
          <a:prstGeom prst="rect">
            <a:avLst/>
          </a:prstGeom>
          <a:solidFill>
            <a:schemeClr val="bg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sp>
        <p:nvSpPr>
          <p:cNvPr id="207" name=""/>
          <p:cNvSpPr/>
          <p:nvPr/>
        </p:nvSpPr>
        <p:spPr>
          <a:xfrm rot="0" flipH="false" flipV="false">
            <a:off x="10169856" y="5991707"/>
            <a:ext cx="97692" cy="644769"/>
          </a:xfrm>
          <a:prstGeom prst="rect">
            <a:avLst/>
          </a:prstGeom>
          <a:solidFill>
            <a:schemeClr val="bg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sp>
        <p:nvSpPr>
          <p:cNvPr id="208" name=""/>
          <p:cNvSpPr/>
          <p:nvPr/>
        </p:nvSpPr>
        <p:spPr>
          <a:xfrm rot="0" flipH="false" flipV="false">
            <a:off x="3473780" y="5991707"/>
            <a:ext cx="97692" cy="644769"/>
          </a:xfrm>
          <a:prstGeom prst="rect">
            <a:avLst/>
          </a:prstGeom>
          <a:solidFill>
            <a:schemeClr val="bg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sp>
        <p:nvSpPr>
          <p:cNvPr id="209" name=""/>
          <p:cNvSpPr txBox="true"/>
          <p:nvPr/>
        </p:nvSpPr>
        <p:spPr>
          <a:xfrm rot="0" flipH="false" flipV="false">
            <a:off x="201196" y="159569"/>
            <a:ext cx="4064000" cy="368300"/>
          </a:xfrm>
          <a:prstGeom prst="rect">
            <a:avLst/>
          </a:prstGeom>
          <a:solidFill>
            <a:srgbClr val="0188fb">
              <a:alpha val="100000"/>
            </a:srgbClr>
          </a:solidFill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b="true"/>
              <a:t>创意现状：2D艺术家是如何工作的？</a:t>
            </a:r>
            <a:endParaRPr/>
          </a:p>
        </p:txBody>
      </p:sp>
      <p:sp>
        <p:nvSpPr>
          <p:cNvPr id="210" name=""/>
          <p:cNvSpPr/>
          <p:nvPr/>
        </p:nvSpPr>
        <p:spPr>
          <a:xfrm rot="0" flipH="false" flipV="false">
            <a:off x="6570295" y="5991707"/>
            <a:ext cx="97692" cy="644769"/>
          </a:xfrm>
          <a:prstGeom prst="rect">
            <a:avLst/>
          </a:prstGeom>
          <a:solidFill>
            <a:schemeClr val="bg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sp>
        <p:nvSpPr>
          <p:cNvPr id="211" name=""/>
          <p:cNvSpPr/>
          <p:nvPr/>
        </p:nvSpPr>
        <p:spPr>
          <a:xfrm rot="0" flipH="false" flipV="false">
            <a:off x="8347564" y="5991707"/>
            <a:ext cx="97692" cy="644769"/>
          </a:xfrm>
          <a:prstGeom prst="rect">
            <a:avLst/>
          </a:prstGeom>
          <a:solidFill>
            <a:schemeClr val="bg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sp>
        <p:nvSpPr>
          <p:cNvPr id="212" name=""/>
          <p:cNvSpPr/>
          <p:nvPr/>
        </p:nvSpPr>
        <p:spPr>
          <a:xfrm rot="0" flipH="false" flipV="false">
            <a:off x="9649070" y="654869"/>
            <a:ext cx="2095500" cy="5222875"/>
          </a:xfrm>
          <a:prstGeom prst="rect">
            <a:avLst/>
          </a:prstGeom>
          <a:noFill/>
          <a:ln w="12700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sp>
        <p:nvSpPr>
          <p:cNvPr id="213" name=""/>
          <p:cNvSpPr/>
          <p:nvPr/>
        </p:nvSpPr>
        <p:spPr>
          <a:xfrm rot="0" flipH="false" flipV="false">
            <a:off x="7348660" y="654869"/>
            <a:ext cx="2095500" cy="5222875"/>
          </a:xfrm>
          <a:prstGeom prst="rect">
            <a:avLst/>
          </a:prstGeom>
          <a:noFill/>
          <a:ln w="12700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sp>
        <p:nvSpPr>
          <p:cNvPr id="214" name=""/>
          <p:cNvSpPr/>
          <p:nvPr/>
        </p:nvSpPr>
        <p:spPr>
          <a:xfrm rot="0" flipH="false" flipV="false">
            <a:off x="5048250" y="654869"/>
            <a:ext cx="2095500" cy="5222875"/>
          </a:xfrm>
          <a:prstGeom prst="rect">
            <a:avLst/>
          </a:prstGeom>
          <a:noFill/>
          <a:ln w="12700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sp>
        <p:nvSpPr>
          <p:cNvPr id="215" name=""/>
          <p:cNvSpPr/>
          <p:nvPr/>
        </p:nvSpPr>
        <p:spPr>
          <a:xfrm rot="0" flipH="false" flipV="false">
            <a:off x="2747840" y="654869"/>
            <a:ext cx="2095500" cy="5222875"/>
          </a:xfrm>
          <a:prstGeom prst="rect">
            <a:avLst/>
          </a:prstGeom>
          <a:noFill/>
          <a:ln w="12700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sp>
        <p:nvSpPr>
          <p:cNvPr id="216" name=""/>
          <p:cNvSpPr/>
          <p:nvPr/>
        </p:nvSpPr>
        <p:spPr>
          <a:xfrm rot="0" flipH="false" flipV="false">
            <a:off x="447430" y="654869"/>
            <a:ext cx="2095500" cy="5222875"/>
          </a:xfrm>
          <a:prstGeom prst="rect">
            <a:avLst/>
          </a:prstGeom>
          <a:noFill/>
          <a:ln w="12700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pic>
        <p:nvPicPr>
          <p:cNvPr id="217" name=""/>
          <p:cNvPicPr>
            <a:picLocks noChangeAspect="true"/>
          </p:cNvPicPr>
          <p:nvPr/>
        </p:nvPicPr>
        <p:blipFill>
          <a:blip r:embed="rId2"/>
          <a:srcRect l="43585" t="692" r="21375" b="2502"/>
          <a:stretch>
            <a:fillRect/>
          </a:stretch>
        </p:blipFill>
        <p:spPr>
          <a:xfrm rot="0" flipH="false" flipV="false">
            <a:off x="9649070" y="654869"/>
            <a:ext cx="2095500" cy="5222874"/>
          </a:xfrm>
          <a:prstGeom prst="rect"/>
          <a:ln w="0"/>
        </p:spPr>
      </p:pic>
      <p:pic>
        <p:nvPicPr>
          <p:cNvPr id="218" name=""/>
          <p:cNvPicPr>
            <a:picLocks noChangeAspect="true"/>
          </p:cNvPicPr>
          <p:nvPr/>
        </p:nvPicPr>
        <p:blipFill>
          <a:blip r:embed="rId3">
            <a:alphaModFix amt="100000"/>
          </a:blip>
          <a:srcRect l="21364" t="5623" r="48241" b="1687"/>
          <a:stretch>
            <a:fillRect/>
          </a:stretch>
        </p:blipFill>
        <p:spPr>
          <a:xfrm rot="0" flipH="false" flipV="false">
            <a:off x="7350125" y="661219"/>
            <a:ext cx="2094035" cy="5216525"/>
          </a:xfrm>
          <a:prstGeom prst="rect"/>
          <a:blipFill>
            <a:blip r:embed="rId4">
              <a:alphaModFix amt="100000"/>
            </a:blip>
            <a:stretch/>
          </a:blipFill>
          <a:ln w="0"/>
        </p:spPr>
      </p:pic>
      <p:pic>
        <p:nvPicPr>
          <p:cNvPr id="219" name=""/>
          <p:cNvPicPr>
            <a:picLocks noChangeAspect="true"/>
          </p:cNvPicPr>
          <p:nvPr/>
        </p:nvPicPr>
        <p:blipFill>
          <a:blip r:embed="rId5">
            <a:alphaModFix amt="68000"/>
          </a:blip>
          <a:srcRect l="9380" t="3655" r="34540" b="3655"/>
          <a:stretch>
            <a:fillRect/>
          </a:stretch>
        </p:blipFill>
        <p:spPr>
          <a:xfrm rot="0" flipH="false" flipV="false">
            <a:off x="5048250" y="661219"/>
            <a:ext cx="2096965" cy="5216524"/>
          </a:xfrm>
          <a:prstGeom prst="rect"/>
          <a:ln w="0"/>
        </p:spPr>
      </p:pic>
      <p:pic>
        <p:nvPicPr>
          <p:cNvPr id="220" name=""/>
          <p:cNvPicPr>
            <a:picLocks noChangeAspect="true"/>
          </p:cNvPicPr>
          <p:nvPr/>
        </p:nvPicPr>
        <p:blipFill>
          <a:blip r:embed="rId6">
            <a:alphaModFix amt="80000"/>
          </a:blip>
          <a:srcRect l="9564" t="11905" r="58507" b="11640"/>
          <a:stretch>
            <a:fillRect/>
          </a:stretch>
        </p:blipFill>
        <p:spPr>
          <a:xfrm rot="0" flipH="false" flipV="false">
            <a:off x="2749307" y="661219"/>
            <a:ext cx="2092566" cy="5216525"/>
          </a:xfrm>
          <a:prstGeom prst="rect"/>
          <a:ln w="0"/>
        </p:spPr>
      </p:pic>
      <p:pic>
        <p:nvPicPr>
          <p:cNvPr id="221" name=""/>
          <p:cNvPicPr>
            <a:picLocks noChangeAspect="true"/>
          </p:cNvPicPr>
          <p:nvPr/>
        </p:nvPicPr>
        <p:blipFill>
          <a:blip r:embed="rId7">
            <a:alphaModFix amt="73000"/>
          </a:blip>
          <a:srcRect l="7912" t="9789" r="61978" b="14286"/>
          <a:stretch>
            <a:fillRect/>
          </a:stretch>
        </p:blipFill>
        <p:spPr>
          <a:xfrm rot="0" flipH="false" flipV="false">
            <a:off x="447430" y="661219"/>
            <a:ext cx="2095500" cy="5197138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bg1">
            <a:alpha val="100000"/>
          </a:schemeClr>
        </a:solidFill>
      </p:bgPr>
    </p:bg>
    <p:spTree>
      <p:nvGrpSpPr>
        <p:cNvPr id="2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"/>
          <p:cNvGrpSpPr/>
          <p:nvPr/>
        </p:nvGrpSpPr>
        <p:grpSpPr>
          <a:xfrm rot="0" flipH="false" flipV="false">
            <a:off x="5644" y="-1591733"/>
            <a:ext cx="12251779" cy="10346266"/>
            <a:chOff x="5643" y="0"/>
            <a:chExt cx="12164791" cy="6858000"/>
          </a:xfrm>
        </p:grpSpPr>
        <p:sp>
          <p:nvSpPr>
            <p:cNvPr id="224" name=""/>
            <p:cNvSpPr/>
            <p:nvPr/>
          </p:nvSpPr>
          <p:spPr>
            <a:xfrm rot="0" flipH="false" flipV="false">
              <a:off x="5644" y="0"/>
              <a:ext cx="1742376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100000"/>
              </a:schemeClr>
            </a:solidFill>
            <a:ln w="0"/>
          </p:spPr>
          <p:txBody>
            <a:bodyPr anchor="ctr"/>
            <a:p>
              <a:pPr algn="ctr"/>
              <a:endParaRPr/>
            </a:p>
          </p:txBody>
        </p:sp>
        <p:sp>
          <p:nvSpPr>
            <p:cNvPr id="225" name=""/>
            <p:cNvSpPr/>
            <p:nvPr/>
          </p:nvSpPr>
          <p:spPr>
            <a:xfrm rot="0" flipH="false" flipV="false">
              <a:off x="1748020" y="0"/>
              <a:ext cx="1742376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0"/>
              </a:schemeClr>
            </a:solidFill>
            <a:ln w="0"/>
          </p:spPr>
          <p:txBody>
            <a:bodyPr anchor="ctr"/>
            <a:p>
              <a:pPr algn="ctr"/>
              <a:endParaRPr/>
            </a:p>
          </p:txBody>
        </p:sp>
        <p:sp>
          <p:nvSpPr>
            <p:cNvPr id="226" name=""/>
            <p:cNvSpPr/>
            <p:nvPr/>
          </p:nvSpPr>
          <p:spPr>
            <a:xfrm rot="0" flipH="false" flipV="false">
              <a:off x="3490396" y="0"/>
              <a:ext cx="174237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100000"/>
              </a:schemeClr>
            </a:solidFill>
            <a:ln w="0"/>
          </p:spPr>
          <p:txBody>
            <a:bodyPr anchor="ctr"/>
            <a:p>
              <a:pPr algn="ctr"/>
              <a:endParaRPr/>
            </a:p>
          </p:txBody>
        </p:sp>
        <p:sp>
          <p:nvSpPr>
            <p:cNvPr id="227" name=""/>
            <p:cNvSpPr/>
            <p:nvPr/>
          </p:nvSpPr>
          <p:spPr>
            <a:xfrm rot="0" flipH="false" flipV="false">
              <a:off x="5224812" y="0"/>
              <a:ext cx="1742376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100000"/>
              </a:schemeClr>
            </a:solidFill>
            <a:ln w="0"/>
          </p:spPr>
          <p:txBody>
            <a:bodyPr anchor="ctr"/>
            <a:p>
              <a:pPr algn="ctr"/>
              <a:endParaRPr/>
            </a:p>
          </p:txBody>
        </p:sp>
        <p:sp>
          <p:nvSpPr>
            <p:cNvPr id="228" name=""/>
            <p:cNvSpPr/>
            <p:nvPr/>
          </p:nvSpPr>
          <p:spPr>
            <a:xfrm rot="0" flipH="false" flipV="false">
              <a:off x="6959228" y="0"/>
              <a:ext cx="1777544" cy="68580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0"/>
              </a:schemeClr>
            </a:solidFill>
            <a:ln w="0"/>
          </p:spPr>
          <p:txBody>
            <a:bodyPr anchor="ctr"/>
            <a:p>
              <a:pPr algn="ctr"/>
              <a:endParaRPr/>
            </a:p>
          </p:txBody>
        </p:sp>
        <p:sp>
          <p:nvSpPr>
            <p:cNvPr id="229" name=""/>
            <p:cNvSpPr/>
            <p:nvPr/>
          </p:nvSpPr>
          <p:spPr>
            <a:xfrm rot="0" flipH="false" flipV="false">
              <a:off x="8701604" y="0"/>
              <a:ext cx="1742376" cy="6858000"/>
            </a:xfrm>
            <a:prstGeom prst="rect">
              <a:avLst/>
            </a:prstGeom>
            <a:solidFill>
              <a:schemeClr val="bg1">
                <a:lumMod val="65000"/>
                <a:alpha val="100000"/>
              </a:schemeClr>
            </a:solidFill>
            <a:ln w="0"/>
          </p:spPr>
          <p:txBody>
            <a:bodyPr anchor="ctr"/>
            <a:p>
              <a:pPr algn="ctr"/>
              <a:endParaRPr/>
            </a:p>
          </p:txBody>
        </p:sp>
        <p:sp>
          <p:nvSpPr>
            <p:cNvPr id="230" name=""/>
            <p:cNvSpPr/>
            <p:nvPr/>
          </p:nvSpPr>
          <p:spPr>
            <a:xfrm rot="0" flipH="false" flipV="false">
              <a:off x="10428060" y="0"/>
              <a:ext cx="1742376" cy="6858000"/>
            </a:xfrm>
            <a:prstGeom prst="rect">
              <a:avLst/>
            </a:prstGeom>
            <a:solidFill>
              <a:schemeClr val="bg1">
                <a:lumMod val="75000"/>
                <a:alpha val="100000"/>
              </a:schemeClr>
            </a:solidFill>
            <a:ln w="0"/>
          </p:spPr>
          <p:txBody>
            <a:bodyPr anchor="ctr"/>
            <a:p>
              <a:pPr algn="ctr"/>
              <a:endParaRPr/>
            </a:p>
          </p:txBody>
        </p:sp>
      </p:grpSp>
      <p:pic>
        <p:nvPicPr>
          <p:cNvPr id="231" name=""/>
          <p:cNvPicPr>
            <a:picLocks noChangeAspect="true"/>
          </p:cNvPicPr>
          <p:nvPr/>
        </p:nvPicPr>
        <p:blipFill>
          <a:blip r:embed="rId1"/>
          <a:srcRect l="42040" t="4974" r="45895" b="0"/>
          <a:stretch>
            <a:fillRect/>
          </a:stretch>
        </p:blipFill>
        <p:spPr>
          <a:xfrm rot="0" flipH="false" flipV="false">
            <a:off x="8760654" y="-97366"/>
            <a:ext cx="1747945" cy="7763932"/>
          </a:xfrm>
          <a:prstGeom prst="rect"/>
        </p:spPr>
      </p:pic>
      <p:pic>
        <p:nvPicPr>
          <p:cNvPr id="232" name=""/>
          <p:cNvPicPr>
            <a:picLocks noChangeAspect="true"/>
          </p:cNvPicPr>
          <p:nvPr/>
        </p:nvPicPr>
        <p:blipFill>
          <a:blip r:embed="rId2"/>
          <a:srcRect l="30136" t="19093" r="51245" b="6103"/>
          <a:stretch>
            <a:fillRect/>
          </a:stretch>
        </p:blipFill>
        <p:spPr>
          <a:xfrm rot="0" flipH="false" flipV="false">
            <a:off x="7006697" y="-846667"/>
            <a:ext cx="1747521" cy="8094132"/>
          </a:xfrm>
          <a:prstGeom prst="rect"/>
        </p:spPr>
      </p:pic>
      <p:pic>
        <p:nvPicPr>
          <p:cNvPr id="233" name=""/>
          <p:cNvPicPr>
            <a:picLocks noChangeAspect="true"/>
          </p:cNvPicPr>
          <p:nvPr/>
        </p:nvPicPr>
        <p:blipFill>
          <a:blip r:embed="rId3"/>
          <a:srcRect l="47361" t="0" r="38334" b="0"/>
          <a:stretch>
            <a:fillRect/>
          </a:stretch>
        </p:blipFill>
        <p:spPr>
          <a:xfrm rot="0" flipH="false" flipV="false">
            <a:off x="5245200" y="0"/>
            <a:ext cx="1744132" cy="6858000"/>
          </a:xfrm>
          <a:prstGeom prst="rect"/>
        </p:spPr>
      </p:pic>
      <p:pic>
        <p:nvPicPr>
          <p:cNvPr id="234" name=""/>
          <p:cNvPicPr/>
          <p:nvPr/>
        </p:nvPicPr>
        <p:blipFill>
          <a:blip r:embed="rId4"/>
          <a:srcRect l="29031" t="0" r="54612" b="0"/>
          <a:stretch>
            <a:fillRect/>
          </a:stretch>
        </p:blipFill>
        <p:spPr>
          <a:xfrm rot="0" flipH="false" flipV="false">
            <a:off x="3515315" y="0"/>
            <a:ext cx="1756400" cy="6858000"/>
          </a:xfrm>
          <a:prstGeom prst="rect"/>
        </p:spPr>
      </p:pic>
      <p:pic>
        <p:nvPicPr>
          <p:cNvPr id="235" name=""/>
          <p:cNvPicPr>
            <a:picLocks noChangeAspect="true"/>
          </p:cNvPicPr>
          <p:nvPr/>
        </p:nvPicPr>
        <p:blipFill>
          <a:blip r:embed="rId5"/>
          <a:srcRect l="5392" t="0" r="65451" b="0"/>
          <a:stretch>
            <a:fillRect/>
          </a:stretch>
        </p:blipFill>
        <p:spPr>
          <a:xfrm rot="0" flipH="false" flipV="false">
            <a:off x="-43721" y="0"/>
            <a:ext cx="1779254" cy="6858000"/>
          </a:xfrm>
          <a:prstGeom prst="rect"/>
        </p:spPr>
      </p:pic>
      <p:pic>
        <p:nvPicPr>
          <p:cNvPr id="236" name=""/>
          <p:cNvPicPr>
            <a:picLocks noChangeAspect="true"/>
          </p:cNvPicPr>
          <p:nvPr/>
        </p:nvPicPr>
        <p:blipFill>
          <a:blip r:embed="rId6"/>
          <a:srcRect l="35680" t="0" r="41477" b="0"/>
          <a:stretch>
            <a:fillRect/>
          </a:stretch>
        </p:blipFill>
        <p:spPr>
          <a:xfrm rot="0" flipH="false" flipV="false">
            <a:off x="1756787" y="-370704"/>
            <a:ext cx="1734581" cy="7599408"/>
          </a:xfrm>
          <a:prstGeom prst="rect"/>
          <a:ln w="0"/>
        </p:spPr>
      </p:pic>
      <p:pic>
        <p:nvPicPr>
          <p:cNvPr id="237" name="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 flipH="false" flipV="false">
            <a:off x="2063496" y="5559815"/>
            <a:ext cx="8065008" cy="1054608"/>
          </a:xfrm>
          <a:prstGeom prst="rect"/>
        </p:spPr>
      </p:pic>
      <p:pic>
        <p:nvPicPr>
          <p:cNvPr id="238" name=""/>
          <p:cNvPicPr/>
          <p:nvPr/>
        </p:nvPicPr>
        <p:blipFill>
          <a:blip r:embed="rId8"/>
          <a:stretch>
            <a:fillRect/>
          </a:stretch>
        </p:blipFill>
        <p:spPr>
          <a:xfrm rot="0" flipH="false" flipV="false">
            <a:off x="845907" y="5559815"/>
            <a:ext cx="1037672" cy="583171"/>
          </a:xfrm>
          <a:prstGeom prst="rect"/>
        </p:spPr>
      </p:pic>
      <p:pic>
        <p:nvPicPr>
          <p:cNvPr id="239" name="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 flipH="false" flipV="false">
            <a:off x="761239" y="6212087"/>
            <a:ext cx="1207008" cy="402336"/>
          </a:xfrm>
          <a:prstGeom prst="rect"/>
        </p:spPr>
      </p:pic>
      <p:pic>
        <p:nvPicPr>
          <p:cNvPr id="240" name=""/>
          <p:cNvPicPr>
            <a:picLocks noChangeAspect="true"/>
          </p:cNvPicPr>
          <p:nvPr/>
        </p:nvPicPr>
        <p:blipFill>
          <a:blip r:embed="rId10"/>
          <a:srcRect l="32709" t="0" r="51190" b="0"/>
          <a:stretch>
            <a:fillRect/>
          </a:stretch>
        </p:blipFill>
        <p:spPr>
          <a:xfrm rot="0" flipH="false" flipV="false">
            <a:off x="10284691" y="0"/>
            <a:ext cx="1963056" cy="6858000"/>
          </a:xfrm>
          <a:prstGeom prst="rect"/>
        </p:spPr>
      </p:pic>
      <p:sp>
        <p:nvSpPr>
          <p:cNvPr id="241" name=""/>
          <p:cNvSpPr txBox="true"/>
          <p:nvPr/>
        </p:nvSpPr>
        <p:spPr>
          <a:xfrm rot="0" flipH="false" flipV="false">
            <a:off x="201196" y="159569"/>
            <a:ext cx="4064000" cy="368300"/>
          </a:xfrm>
          <a:prstGeom prst="rect">
            <a:avLst/>
          </a:prstGeom>
          <a:solidFill>
            <a:srgbClr val="0188fb">
              <a:alpha val="100000"/>
            </a:srgbClr>
          </a:solidFill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b="true"/>
              <a:t>创意现状：</a:t>
            </a:r>
            <a:r>
              <a:rPr b="true"/>
              <a:t>3D</a:t>
            </a:r>
            <a:r>
              <a:rPr b="true"/>
              <a:t>艺术家是如何工作的？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>
            <a:alpha val="100000"/>
          </a:schemeClr>
        </a:solidFill>
      </p:bgPr>
    </p:bg>
    <p:spTree>
      <p:nvGrpSpPr>
        <p:cNvPr id="2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"/>
          <p:cNvPicPr>
            <a:picLocks noChangeAspect="true"/>
          </p:cNvPicPr>
          <p:nvPr/>
        </p:nvPicPr>
        <p:blipFill>
          <a:blip r:embed="rId1"/>
          <a:srcRect l="0" t="25725" r="69909" b="0"/>
          <a:stretch>
            <a:fillRect/>
          </a:stretch>
        </p:blipFill>
        <p:spPr>
          <a:xfrm rot="0" flipH="false" flipV="false">
            <a:off x="8962731" y="817352"/>
            <a:ext cx="3229269" cy="5607391"/>
          </a:xfrm>
          <a:prstGeom prst="rect"/>
        </p:spPr>
      </p:pic>
      <p:pic>
        <p:nvPicPr>
          <p:cNvPr id="244" name=""/>
          <p:cNvPicPr>
            <a:picLocks noChangeAspect="true"/>
          </p:cNvPicPr>
          <p:nvPr/>
        </p:nvPicPr>
        <p:blipFill>
          <a:blip r:embed="rId2"/>
          <a:srcRect l="25421" t="0" r="47608" b="0"/>
          <a:stretch>
            <a:fillRect/>
          </a:stretch>
        </p:blipFill>
        <p:spPr>
          <a:xfrm rot="0" flipH="false" flipV="false">
            <a:off x="201196" y="825992"/>
            <a:ext cx="2689948" cy="5473779"/>
          </a:xfrm>
          <a:prstGeom prst="rect"/>
          <a:blipFill>
            <a:blip r:embed="rId3"/>
            <a:stretch/>
          </a:blipFill>
        </p:spPr>
      </p:pic>
      <p:pic>
        <p:nvPicPr>
          <p:cNvPr id="245" name=""/>
          <p:cNvPicPr>
            <a:picLocks noChangeAspect="true"/>
          </p:cNvPicPr>
          <p:nvPr/>
        </p:nvPicPr>
        <p:blipFill>
          <a:blip r:embed="rId1"/>
          <a:srcRect l="84352" t="22645" r="2632" b="0"/>
          <a:stretch>
            <a:fillRect/>
          </a:stretch>
        </p:blipFill>
        <p:spPr>
          <a:xfrm rot="0" flipH="false" flipV="false">
            <a:off x="0" y="750546"/>
            <a:ext cx="1694190" cy="6107454"/>
          </a:xfrm>
          <a:prstGeom prst="rect"/>
          <a:blipFill>
            <a:blip r:embed="rId4"/>
            <a:stretch/>
          </a:blipFill>
        </p:spPr>
      </p:pic>
      <p:pic>
        <p:nvPicPr>
          <p:cNvPr id="246" name=""/>
          <p:cNvPicPr>
            <a:picLocks noChangeAspect="true"/>
          </p:cNvPicPr>
          <p:nvPr/>
        </p:nvPicPr>
        <p:blipFill>
          <a:blip r:embed="rId1"/>
          <a:srcRect l="72881" t="23153" r="15245" b="8709"/>
          <a:stretch>
            <a:fillRect/>
          </a:stretch>
        </p:blipFill>
        <p:spPr>
          <a:xfrm rot="0" flipH="false" flipV="false">
            <a:off x="2841486" y="701020"/>
            <a:ext cx="1423710" cy="5607391"/>
          </a:xfrm>
          <a:prstGeom prst="rect"/>
          <a:blipFill>
            <a:blip r:embed="rId5"/>
            <a:stretch/>
          </a:blipFill>
        </p:spPr>
      </p:pic>
      <p:pic>
        <p:nvPicPr>
          <p:cNvPr id="247" name="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 flipH="false" flipV="false">
            <a:off x="4377011" y="817352"/>
            <a:ext cx="5194417" cy="5491059"/>
          </a:xfrm>
          <a:prstGeom prst="rect"/>
        </p:spPr>
      </p:pic>
      <p:sp>
        <p:nvSpPr>
          <p:cNvPr id="248" name=""/>
          <p:cNvSpPr txBox="true"/>
          <p:nvPr/>
        </p:nvSpPr>
        <p:spPr>
          <a:xfrm rot="0" flipH="false" flipV="false">
            <a:off x="201196" y="159569"/>
            <a:ext cx="4064000" cy="368300"/>
          </a:xfrm>
          <a:prstGeom prst="rect">
            <a:avLst/>
          </a:prstGeom>
          <a:solidFill>
            <a:srgbClr val="0188fb">
              <a:alpha val="100000"/>
            </a:srgbClr>
          </a:solidFill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b="true"/>
              <a:t>创意现状：游戏</a:t>
            </a:r>
            <a:r>
              <a:rPr b="true"/>
              <a:t>艺术家是如何工作的？</a:t>
            </a:r>
            <a:endParaRPr/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bg1">
            <a:alpha val="100000"/>
          </a:schemeClr>
        </a:solidFill>
      </p:bgPr>
    </p:bg>
    <p:spTree>
      <p:nvGrpSpPr>
        <p:cNvPr id="2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"/>
          <p:cNvPicPr>
            <a:picLocks noChangeAspect="true"/>
          </p:cNvPicPr>
          <p:nvPr/>
        </p:nvPicPr>
        <p:blipFill>
          <a:blip r:embed="rId1"/>
          <a:srcRect l="31868" t="0" r="57438" b="35243"/>
          <a:stretch>
            <a:fillRect/>
          </a:stretch>
        </p:blipFill>
        <p:spPr>
          <a:xfrm rot="0" flipH="false" flipV="false">
            <a:off x="10953094" y="2331258"/>
            <a:ext cx="1139020" cy="894679"/>
          </a:xfrm>
          <a:prstGeom prst="rect"/>
        </p:spPr>
      </p:pic>
      <p:pic>
        <p:nvPicPr>
          <p:cNvPr id="251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11230460" y="5869887"/>
            <a:ext cx="559579" cy="613464"/>
          </a:xfrm>
          <a:prstGeom prst="rect"/>
        </p:spPr>
      </p:pic>
      <p:pic>
        <p:nvPicPr>
          <p:cNvPr id="252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11029426" y="5045439"/>
            <a:ext cx="902470" cy="677057"/>
          </a:xfrm>
          <a:prstGeom prst="rect"/>
        </p:spPr>
      </p:pic>
      <p:pic>
        <p:nvPicPr>
          <p:cNvPr id="253" name="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0" y="0"/>
            <a:ext cx="10803073" cy="6858000"/>
          </a:xfrm>
          <a:prstGeom prst="rect"/>
        </p:spPr>
      </p:pic>
      <p:pic>
        <p:nvPicPr>
          <p:cNvPr id="254" name=""/>
          <p:cNvPicPr>
            <a:picLocks noChangeAspect="true"/>
          </p:cNvPicPr>
          <p:nvPr/>
        </p:nvPicPr>
        <p:blipFill>
          <a:blip r:embed="rId1"/>
          <a:srcRect l="89331" t="0" r="-154" b="31909"/>
          <a:stretch>
            <a:fillRect/>
          </a:stretch>
        </p:blipFill>
        <p:spPr>
          <a:xfrm rot="0" flipH="false" flipV="false">
            <a:off x="11112746" y="899328"/>
            <a:ext cx="736553" cy="634421"/>
          </a:xfrm>
          <a:prstGeom prst="rect"/>
        </p:spPr>
      </p:pic>
      <p:pic>
        <p:nvPicPr>
          <p:cNvPr id="255" name=""/>
          <p:cNvPicPr>
            <a:picLocks noChangeAspect="true"/>
          </p:cNvPicPr>
          <p:nvPr/>
        </p:nvPicPr>
        <p:blipFill>
          <a:blip r:embed="rId1"/>
          <a:srcRect l="40822" t="0" r="46985" b="32986"/>
          <a:stretch>
            <a:fillRect/>
          </a:stretch>
        </p:blipFill>
        <p:spPr>
          <a:xfrm rot="0" flipH="false" flipV="false">
            <a:off x="11071368" y="192590"/>
            <a:ext cx="818586" cy="569200"/>
          </a:xfrm>
          <a:prstGeom prst="rect"/>
        </p:spPr>
      </p:pic>
      <p:pic>
        <p:nvPicPr>
          <p:cNvPr id="256" name=""/>
          <p:cNvPicPr>
            <a:picLocks noChangeAspect="true"/>
          </p:cNvPicPr>
          <p:nvPr/>
        </p:nvPicPr>
        <p:blipFill>
          <a:blip r:embed="rId1"/>
          <a:srcRect l="61157" t="0" r="29269" b="31808"/>
          <a:stretch>
            <a:fillRect/>
          </a:stretch>
        </p:blipFill>
        <p:spPr>
          <a:xfrm rot="0" flipH="false" flipV="false">
            <a:off x="11071368" y="3429000"/>
            <a:ext cx="772170" cy="719162"/>
          </a:xfrm>
          <a:prstGeom prst="rect"/>
        </p:spPr>
      </p:pic>
      <p:pic>
        <p:nvPicPr>
          <p:cNvPr id="257" name=""/>
          <p:cNvPicPr>
            <a:picLocks noChangeAspect="true"/>
          </p:cNvPicPr>
          <p:nvPr/>
        </p:nvPicPr>
        <p:blipFill>
          <a:blip r:embed="rId1"/>
          <a:srcRect l="79765" t="0" r="9875" b="31909"/>
          <a:stretch>
            <a:fillRect/>
          </a:stretch>
        </p:blipFill>
        <p:spPr>
          <a:xfrm rot="0" flipH="false" flipV="false">
            <a:off x="11171373" y="1671287"/>
            <a:ext cx="702461" cy="599942"/>
          </a:xfrm>
          <a:prstGeom prst="rect"/>
        </p:spPr>
      </p:pic>
      <p:pic>
        <p:nvPicPr>
          <p:cNvPr id="258" name="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 flipH="false" flipV="false">
            <a:off x="11096043" y="4197776"/>
            <a:ext cx="769237" cy="700272"/>
          </a:xfrm>
          <a:prstGeom prst="rect"/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4133850" y="2984500"/>
            <a:ext cx="1720850" cy="825500"/>
          </a:xfrm>
          <a:prstGeom prst="rect"/>
        </p:spPr>
      </p:pic>
      <p:sp>
        <p:nvSpPr>
          <p:cNvPr id="261" name="文本框 1"/>
          <p:cNvSpPr txBox="true"/>
          <p:nvPr/>
        </p:nvSpPr>
        <p:spPr>
          <a:xfrm rot="0" flipH="false" flipV="false">
            <a:off x="4231757" y="506998"/>
            <a:ext cx="7035800" cy="368300"/>
          </a:xfrm>
          <a:prstGeom prst="rect">
            <a:avLst/>
          </a:prstGeom>
          <a:noFill/>
        </p:spPr>
        <p:txBody>
          <a:bodyPr wrap="none" rtlCol="false">
            <a:spAutoFit/>
          </a:bodyPr>
          <a:lstStyle/>
          <a:p>
            <a:pPr/>
            <a:r>
              <a:rPr lang="zh-CN">
                <a:solidFill>
                  <a:schemeClr val="bg1">
                    <a:alpha val="100000"/>
                  </a:schemeClr>
                </a:solidFill>
              </a:rPr>
              <a:t>本方法中人类验证的框架，验证的是</a:t>
            </a:r>
            <a:r>
              <a:rPr lang="zh-CN" b="true">
                <a:solidFill>
                  <a:schemeClr val="bg1">
                    <a:alpha val="100000"/>
                  </a:schemeClr>
                </a:solidFill>
              </a:rPr>
              <a:t>美术资产制作（创意创造）</a:t>
            </a:r>
            <a:r>
              <a:rPr lang="zh-CN">
                <a:solidFill>
                  <a:schemeClr val="bg1">
                    <a:alpha val="100000"/>
                  </a:schemeClr>
                </a:solidFill>
              </a:rPr>
              <a:t>时的</a:t>
            </a:r>
            <a:endParaRPr/>
          </a:p>
        </p:txBody>
      </p:sp>
      <p:sp>
        <p:nvSpPr>
          <p:cNvPr id="262" name="文本框 2"/>
          <p:cNvSpPr txBox="true"/>
          <p:nvPr/>
        </p:nvSpPr>
        <p:spPr>
          <a:xfrm rot="0" flipH="false" flipV="false">
            <a:off x="4206357" y="602248"/>
            <a:ext cx="4445000" cy="1993900"/>
          </a:xfrm>
          <a:prstGeom prst="rect">
            <a:avLst/>
          </a:prstGeom>
          <a:noFill/>
        </p:spPr>
        <p:txBody>
          <a:bodyPr wrap="none" rtlCol="false">
            <a:spAutoFit/>
          </a:bodyPr>
          <a:lstStyle/>
          <a:p>
            <a:pPr>
              <a:lnSpc>
                <a:spcPct val="130000"/>
              </a:lnSpc>
            </a:pPr>
            <a:r>
              <a:rPr lang="zh-CN" sz="4800" b="true">
                <a:solidFill>
                  <a:schemeClr val="bg1">
                    <a:alpha val="100000"/>
                  </a:schemeClr>
                </a:solidFill>
              </a:rPr>
              <a:t>创意付出</a:t>
            </a:r>
            <a:endParaRPr/>
          </a:p>
          <a:p>
            <a:pPr>
              <a:lnSpc>
                <a:spcPct val="130000"/>
              </a:lnSpc>
            </a:pPr>
            <a:r>
              <a:rPr lang="zh-CN" sz="4800">
                <a:solidFill>
                  <a:schemeClr val="bg1">
                    <a:alpha val="100000"/>
                  </a:schemeClr>
                </a:solidFill>
              </a:rPr>
              <a:t>而不是</a:t>
            </a:r>
            <a:r>
              <a:rPr lang="zh-CN" sz="4800" b="true">
                <a:solidFill>
                  <a:schemeClr val="bg1">
                    <a:alpha val="100000"/>
                  </a:schemeClr>
                </a:solidFill>
              </a:rPr>
              <a:t>创意价值</a:t>
            </a:r>
            <a:endParaRPr/>
          </a:p>
        </p:txBody>
      </p:sp>
      <p:sp>
        <p:nvSpPr>
          <p:cNvPr id="263" name="文本框 6"/>
          <p:cNvSpPr txBox="true"/>
          <p:nvPr/>
        </p:nvSpPr>
        <p:spPr>
          <a:xfrm rot="0" flipH="false" flipV="false">
            <a:off x="4206357" y="1459964"/>
            <a:ext cx="7594600" cy="368300"/>
          </a:xfrm>
          <a:prstGeom prst="rect">
            <a:avLst/>
          </a:prstGeom>
          <a:noFill/>
        </p:spPr>
        <p:txBody>
          <a:bodyPr wrap="none" rtlCol="false">
            <a:spAutoFit/>
          </a:bodyPr>
          <a:lstStyle/>
          <a:p>
            <a:pPr/>
            <a:r>
              <a:rPr lang="zh-CN">
                <a:solidFill>
                  <a:schemeClr val="bg1">
                    <a:alpha val="100000"/>
                  </a:schemeClr>
                </a:solidFill>
              </a:rPr>
              <a:t>初步我们通过</a:t>
            </a:r>
            <a:r>
              <a:rPr lang="zh-CN">
                <a:solidFill>
                  <a:schemeClr val="bg1">
                    <a:alpha val="100000"/>
                  </a:schemeClr>
                </a:solidFill>
              </a:rPr>
              <a:t>BMR</a:t>
            </a:r>
            <a:r>
              <a:rPr lang="zh-CN">
                <a:solidFill>
                  <a:schemeClr val="bg1">
                    <a:alpha val="100000"/>
                  </a:schemeClr>
                </a:solidFill>
              </a:rPr>
              <a:t>（脑机比）中</a:t>
            </a:r>
            <a:r>
              <a:rPr lang="zh-CN">
                <a:solidFill>
                  <a:schemeClr val="bg1">
                    <a:alpha val="100000"/>
                  </a:schemeClr>
                </a:solidFill>
              </a:rPr>
              <a:t>TAI</a:t>
            </a:r>
            <a:r>
              <a:rPr lang="zh-CN">
                <a:solidFill>
                  <a:schemeClr val="bg1">
                    <a:alpha val="100000"/>
                  </a:schemeClr>
                </a:solidFill>
              </a:rPr>
              <a:t>（人类智能的时间）以“历史步骤”估算</a:t>
            </a:r>
            <a:endParaRPr/>
          </a:p>
        </p:txBody>
      </p:sp>
      <p:pic>
        <p:nvPicPr>
          <p:cNvPr id="264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0"/>
            <a:ext cx="3765032" cy="2075448"/>
          </a:xfrm>
          <a:prstGeom prst="rect"/>
        </p:spPr>
      </p:pic>
      <p:pic>
        <p:nvPicPr>
          <p:cNvPr id="265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0" y="2075448"/>
            <a:ext cx="3765032" cy="2101136"/>
          </a:xfrm>
          <a:prstGeom prst="rect"/>
        </p:spPr>
      </p:pic>
      <p:sp>
        <p:nvSpPr>
          <p:cNvPr id="266" name=""/>
          <p:cNvSpPr txBox="true"/>
          <p:nvPr/>
        </p:nvSpPr>
        <p:spPr>
          <a:xfrm rot="0" flipH="false" flipV="false">
            <a:off x="4206357" y="2636709"/>
            <a:ext cx="6915150" cy="3079750"/>
          </a:xfrm>
          <a:prstGeom prst="rect"/>
          <a:noFill/>
        </p:spPr>
        <p:txBody>
          <a:bodyPr>
            <a:spAutoFit/>
          </a:bodyPr>
          <a:p>
            <a:pPr/>
            <a:r>
              <a:rPr sz="1400" b="true">
                <a:solidFill>
                  <a:srgbClr val="F5F9FF">
                    <a:alpha val="95000"/>
                  </a:srgbClr>
                </a:solidFill>
                <a:latin typeface="默认字体"/>
                <a:ea typeface="默认字体"/>
              </a:rPr>
              <a:t>BMR（脑机比）</a:t>
            </a:r>
            <a:r>
              <a:rPr sz="1400">
                <a:solidFill>
                  <a:srgbClr val="F5F9FF">
                    <a:alpha val="95000"/>
                  </a:srgbClr>
                </a:solidFill>
                <a:latin typeface="默认字体"/>
                <a:ea typeface="默认字体"/>
              </a:rPr>
              <a:t>：</a:t>
            </a:r>
            <a:r>
              <a:rPr sz="1400">
                <a:solidFill>
                  <a:srgbClr val="F5F9FF">
                    <a:alpha val="95000"/>
                  </a:srgbClr>
                </a:solidFill>
                <a:latin typeface="默认字体"/>
                <a:ea typeface="默认字体"/>
              </a:rPr>
              <a:t>Brain-Machine-Ratio，旨在量化和描述设计师与人工智能（AI）在设计工作中的协作关系。</a:t>
            </a:r>
            <a:r>
              <a:rPr sz="1400">
                <a:solidFill>
                  <a:srgbClr val="F5F9FF">
                    <a:alpha val="95000"/>
                  </a:srgbClr>
                </a:solidFill>
                <a:latin typeface="默认字体"/>
                <a:ea typeface="默认字体"/>
                <a:cs typeface="+mn-cs"/>
              </a:rPr>
              <a:t>BMR的计算公式如下：</a:t>
            </a:r>
            <a:endParaRPr/>
          </a:p>
          <a:p>
            <a:pPr/>
            <a:endParaRPr sz="1400">
              <a:solidFill>
                <a:srgbClr val="F5F9FF">
                  <a:alpha val="95000"/>
                </a:srgbClr>
              </a:solidFill>
              <a:latin typeface="默认字体"/>
              <a:ea typeface="默认字体"/>
              <a:cs typeface="+mn-cs"/>
            </a:endParaRPr>
          </a:p>
          <a:p>
            <a:pPr/>
            <a:endParaRPr sz="1400">
              <a:solidFill>
                <a:srgbClr val="F5F9FF">
                  <a:alpha val="95000"/>
                </a:srgbClr>
              </a:solidFill>
              <a:latin typeface="默认字体"/>
              <a:ea typeface="默认字体"/>
              <a:cs typeface="+mn-cs"/>
            </a:endParaRPr>
          </a:p>
          <a:p>
            <a:pPr/>
            <a:endParaRPr sz="1400" b="true">
              <a:solidFill>
                <a:srgbClr val="F5F9FF">
                  <a:alpha val="95000"/>
                </a:srgbClr>
              </a:solidFill>
              <a:latin typeface="默认字体"/>
              <a:ea typeface="默认字体"/>
              <a:cs typeface="+mn-cs"/>
            </a:endParaRPr>
          </a:p>
          <a:p>
            <a:pPr/>
            <a:r>
              <a:rPr sz="1400" b="true">
                <a:solidFill>
                  <a:srgbClr val="F5F9FF">
                    <a:alpha val="95000"/>
                  </a:srgbClr>
                </a:solidFill>
                <a:latin typeface="默认字体"/>
                <a:ea typeface="默认字体"/>
                <a:cs typeface="+mn-cs"/>
              </a:rPr>
              <a:t>TAI（人类智能比例）</a:t>
            </a:r>
            <a:r>
              <a:rPr sz="1400">
                <a:solidFill>
                  <a:srgbClr val="F5F9FF">
                    <a:alpha val="95000"/>
                  </a:srgbClr>
                </a:solidFill>
                <a:latin typeface="默认字体"/>
                <a:ea typeface="默认字体"/>
                <a:cs typeface="+mn-cs"/>
              </a:rPr>
              <a:t>：这是通过设计师在特定任务上花费的时间百分比（Variable T）来计算的。这个百分比反映了设计师在完成特定任务集群（如管理、沟通、数据收集等）所需的时间模式。</a:t>
            </a:r>
            <a:endParaRPr/>
          </a:p>
          <a:p>
            <a:pPr/>
            <a:r>
              <a:rPr sz="1400" b="true">
                <a:solidFill>
                  <a:srgbClr val="F5F9FF">
                    <a:alpha val="95000"/>
                  </a:srgbClr>
                </a:solidFill>
                <a:latin typeface="默认字体"/>
                <a:ea typeface="默认字体"/>
                <a:cs typeface="+mn-cs"/>
              </a:rPr>
              <a:t>THI（机器智能比例）</a:t>
            </a:r>
            <a:r>
              <a:rPr sz="1400">
                <a:solidFill>
                  <a:srgbClr val="F5F9FF">
                    <a:alpha val="95000"/>
                  </a:srgbClr>
                </a:solidFill>
                <a:latin typeface="默认字体"/>
                <a:ea typeface="默认字体"/>
                <a:cs typeface="+mn-cs"/>
              </a:rPr>
              <a:t>：这是通过机器在特定任务上的技术潜力来计算的（Variable τ）。</a:t>
            </a:r>
            <a:r>
              <a:rPr sz="1400">
                <a:solidFill>
                  <a:srgbClr val="F5F9FF">
                    <a:alpha val="95000"/>
                  </a:srgbClr>
                </a:solidFill>
                <a:latin typeface="-apple-system"/>
                <a:ea typeface="-apple-system"/>
                <a:cs typeface="+mn-cs"/>
              </a:rPr>
              <a:t>技术潜力的估算并不是直接量化的，而是通过参考机器在每个任务集群中所占的时间来间接反映的。这意味着，如果一个任务可以被机器大量自动化，那么机器在该任务上所占的时间比例就会很高，从而反映出较高的技术潜力。</a:t>
            </a:r>
            <a:endParaRPr/>
          </a:p>
          <a:p>
            <a:pPr/>
            <a:endParaRPr sz="1400">
              <a:solidFill>
                <a:srgbClr val="F5F9FF">
                  <a:alpha val="95000"/>
                </a:srgbClr>
              </a:solidFill>
              <a:latin typeface="默认字体"/>
              <a:ea typeface="默认字体"/>
              <a:cs typeface="+mn-cs"/>
            </a:endParaRPr>
          </a:p>
          <a:p>
            <a:pPr/>
            <a:endParaRPr sz="1400">
              <a:solidFill>
                <a:srgbClr val="F5F9FF">
                  <a:alpha val="95000"/>
                </a:srgbClr>
              </a:solidFill>
              <a:latin typeface="默认字体"/>
              <a:ea typeface="默认字体"/>
              <a:cs typeface="+mn-cs"/>
            </a:endParaRPr>
          </a:p>
        </p:txBody>
      </p:sp>
      <p:sp>
        <p:nvSpPr>
          <p:cNvPr id="267" name=""/>
          <p:cNvSpPr txBox="true"/>
          <p:nvPr/>
        </p:nvSpPr>
        <p:spPr>
          <a:xfrm rot="0" flipH="false" flipV="false">
            <a:off x="4206357" y="5800512"/>
            <a:ext cx="7683500" cy="1003300"/>
          </a:xfrm>
          <a:prstGeom prst="rect"/>
        </p:spPr>
        <p:txBody>
          <a:bodyPr>
            <a:spAutoFit/>
          </a:bodyPr>
          <a:p>
            <a:pPr/>
            <a:r>
              <a:rPr sz="1000" i="true">
                <a:solidFill>
                  <a:schemeClr val="bg1">
                    <a:alpha val="100000"/>
                  </a:schemeClr>
                </a:solidFill>
              </a:rPr>
              <a:t>F. Ling, Y. Bao, S. Gong, S. Yan and H. J. Wang, "The Brain-Machine-Ratio Model for Designer and AI Collaboration," 2021 IEEE 4th International Conference on Multimedia Information Processing and Retrieval (MIPR), Tokyo, Japan, 2021, pp. 308-313, doi: 10.1109/MIPR51284.2021.00058. keywords: {Conferences;Collaboration;Information processing;Brain modeling;Artificial intelligence;Task analysis;Brain-Machine-Ratio;designer;artificial intelligence;human-machine collaboration},
</a:t>
            </a:r>
            <a:endParaRPr/>
          </a:p>
        </p:txBody>
      </p:sp>
      <p:pic>
        <p:nvPicPr>
          <p:cNvPr id="268" name="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0" y="4176584"/>
            <a:ext cx="3765032" cy="2125578"/>
          </a:xfrm>
          <a:prstGeom prst="rect"/>
        </p:spPr>
      </p:pic>
      <p:sp>
        <p:nvSpPr>
          <p:cNvPr id="269" name=""/>
          <p:cNvSpPr txBox="true"/>
          <p:nvPr/>
        </p:nvSpPr>
        <p:spPr>
          <a:xfrm rot="0" flipH="false" flipV="false">
            <a:off x="88900" y="6392381"/>
            <a:ext cx="3765041" cy="241300"/>
          </a:xfrm>
          <a:prstGeom prst="rect"/>
        </p:spPr>
        <p:txBody>
          <a:bodyPr>
            <a:spAutoFit/>
          </a:bodyPr>
          <a:p>
            <a:pPr/>
            <a:r>
              <a:rPr sz="1000" i="true">
                <a:solidFill>
                  <a:schemeClr val="bg1">
                    <a:alpha val="100000"/>
                  </a:schemeClr>
                </a:solidFill>
              </a:rPr>
              <a:t>《2017设计与人工智能报告》同济×特赞设计与人工智能实验室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YUU">
      <a:majorFont>
        <a:latin typeface="JetBrains Mono ExtraBold"/>
        <a:ea typeface="思源黑体 CN Heavy"/>
        <a:cs typeface="Helvetica Neue"/>
      </a:majorFont>
      <a:minorFont>
        <a:latin typeface="JetBrains Mono"/>
        <a:ea typeface="思源黑体 CN Normal"/>
        <a:cs typeface="Helvetica Neue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Application>Tencent office</Application>
</Properties>
</file>

<file path=docProps/core.xml><?xml version="1.0" encoding="utf-8"?>
<cp:coreProperties xmlns:xsi="http://www.w3.org/2001/XMLSchema-instance" xmlns:dcmitype="http://purl.org/dc/dcmitype/" xmlns:dcterms="http://purl.org/dc/terms/" xmlns:cp="http://schemas.openxmlformats.org/package/2006/metadata/core-properties" xmlns:dc="http://purl.org/dc/elements/1.1/">
  <dcterms:created xsi:type="dcterms:W3CDTF">2024-10-15T03:32:55Z</dcterms:created>
  <dcterms:modified xsi:type="dcterms:W3CDTF">2024-10-15T03:32:55Z</dcterms:modified>
</cp:coreProperties>
</file>